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85" r:id="rId2"/>
    <p:sldId id="256" r:id="rId3"/>
    <p:sldId id="257" r:id="rId4"/>
    <p:sldId id="258" r:id="rId5"/>
    <p:sldId id="294" r:id="rId6"/>
    <p:sldId id="282" r:id="rId7"/>
    <p:sldId id="260" r:id="rId8"/>
    <p:sldId id="263" r:id="rId9"/>
    <p:sldId id="264" r:id="rId10"/>
    <p:sldId id="289" r:id="rId11"/>
    <p:sldId id="259" r:id="rId12"/>
    <p:sldId id="290" r:id="rId13"/>
    <p:sldId id="284" r:id="rId14"/>
    <p:sldId id="265" r:id="rId15"/>
    <p:sldId id="266" r:id="rId16"/>
    <p:sldId id="267" r:id="rId17"/>
    <p:sldId id="268" r:id="rId18"/>
    <p:sldId id="291" r:id="rId19"/>
    <p:sldId id="292" r:id="rId20"/>
    <p:sldId id="293" r:id="rId21"/>
    <p:sldId id="270" r:id="rId22"/>
    <p:sldId id="271" r:id="rId23"/>
    <p:sldId id="272" r:id="rId24"/>
    <p:sldId id="273" r:id="rId25"/>
    <p:sldId id="296" r:id="rId26"/>
    <p:sldId id="274" r:id="rId27"/>
    <p:sldId id="287" r:id="rId28"/>
    <p:sldId id="275" r:id="rId29"/>
    <p:sldId id="276" r:id="rId30"/>
    <p:sldId id="277" r:id="rId31"/>
    <p:sldId id="278" r:id="rId32"/>
    <p:sldId id="279" r:id="rId33"/>
    <p:sldId id="281" r:id="rId34"/>
    <p:sldId id="283" r:id="rId35"/>
    <p:sldId id="261" r:id="rId36"/>
    <p:sldId id="262" r:id="rId37"/>
    <p:sldId id="295" r:id="rId38"/>
  </p:sldIdLst>
  <p:sldSz cx="18288000" cy="10287000"/>
  <p:notesSz cx="6858000" cy="9144000"/>
  <p:embeddedFontLst>
    <p:embeddedFont>
      <p:font typeface="Arimo"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Lexend Deca" panose="020B0604020202020204" charset="0"/>
      <p:regular r:id="rId49"/>
      <p:bold r:id="rId50"/>
    </p:embeddedFont>
    <p:embeddedFont>
      <p:font typeface="Montserrat" panose="00000500000000000000" pitchFamily="2" charset="0"/>
      <p:regular r:id="rId51"/>
      <p:bold r:id="rId52"/>
      <p:italic r:id="rId53"/>
      <p:boldItalic r:id="rId54"/>
    </p:embeddedFont>
    <p:embeddedFont>
      <p:font typeface="Montserrat ExtraBold" panose="00000900000000000000" pitchFamily="2" charset="0"/>
      <p:bold r:id="rId55"/>
      <p:boldItalic r:id="rId56"/>
    </p:embeddedFont>
    <p:embeddedFont>
      <p:font typeface="Montserrat SemiBold" panose="00000700000000000000" pitchFamily="2"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Open Sans ExtraBold" panose="020B0906030804020204" pitchFamily="34" charset="0"/>
      <p:bold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9D9Y48Y5Mai4FQK7919bdar+v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4C550-BDF3-44B2-A579-9602EB71814F}">
  <a:tblStyle styleId="{A344C550-BDF3-44B2-A579-9602EB71814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Kiểu Có chủ đề 1 - Màu chủ đề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Kiểu Có chủ đề 1 - Màu chủ đề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Kiểu Sáng 1 - Màu chủ đề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Kiểu Sáng 1 - Màu chủ đề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5723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1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667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282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020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140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516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9: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0: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 name="Google Shape;138;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29.07.2022</a:t>
            </a:r>
            <a:endParaRPr sz="1200" b="0" i="0" u="none" strike="noStrike" cap="none">
              <a:solidFill>
                <a:schemeClr val="dk1"/>
              </a:solidFill>
              <a:latin typeface="Calibri"/>
              <a:ea typeface="Calibri"/>
              <a:cs typeface="Calibri"/>
              <a:sym typeface="Calibri"/>
            </a:endParaRPr>
          </a:p>
        </p:txBody>
      </p:sp>
      <p:sp>
        <p:nvSpPr>
          <p:cNvPr id="139" name="Google Shape;139;p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Lợi ích của mã QR</a:t>
            </a:r>
            <a:endParaRPr/>
          </a:p>
          <a:p>
            <a:pPr marL="0" lvl="0" indent="0" algn="l" rtl="0">
              <a:spcBef>
                <a:spcPts val="0"/>
              </a:spcBef>
              <a:spcAft>
                <a:spcPts val="0"/>
              </a:spcAft>
              <a:buNone/>
            </a:pPr>
            <a:r>
              <a:rPr lang="en-US"/>
              <a:t>- Ứng dụng có thể quét QR</a:t>
            </a:r>
            <a:endParaRPr/>
          </a:p>
          <a:p>
            <a:pPr marL="0" lvl="0" indent="0" algn="l" rtl="0">
              <a:spcBef>
                <a:spcPts val="0"/>
              </a:spcBef>
              <a:spcAft>
                <a:spcPts val="0"/>
              </a:spcAft>
              <a:buNone/>
            </a:pPr>
            <a:r>
              <a:rPr lang="en-US"/>
              <a:t>- Nhược điểm của các ứng dụng </a:t>
            </a:r>
            <a:endParaRPr/>
          </a:p>
          <a:p>
            <a:pPr marL="0" lvl="0" indent="0" algn="l" rtl="0">
              <a:spcBef>
                <a:spcPts val="0"/>
              </a:spcBef>
              <a:spcAft>
                <a:spcPts val="0"/>
              </a:spcAft>
              <a:buNone/>
            </a:pPr>
            <a:r>
              <a:rPr lang="en-US"/>
              <a:t>- Dẫn đến thực hiện đề tài</a:t>
            </a:r>
            <a:endParaRPr/>
          </a:p>
        </p:txBody>
      </p:sp>
      <p:sp>
        <p:nvSpPr>
          <p:cNvPr id="141" name="Google Shape;141;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2" name="Google Shape;142;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48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237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82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52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 name="Google Shape;138;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29.07.2022</a:t>
            </a:r>
            <a:endParaRPr sz="1200" b="0" i="0" u="none" strike="noStrike" cap="none">
              <a:solidFill>
                <a:schemeClr val="dk1"/>
              </a:solidFill>
              <a:latin typeface="Calibri"/>
              <a:ea typeface="Calibri"/>
              <a:cs typeface="Calibri"/>
              <a:sym typeface="Calibri"/>
            </a:endParaRPr>
          </a:p>
        </p:txBody>
      </p:sp>
      <p:sp>
        <p:nvSpPr>
          <p:cNvPr id="139" name="Google Shape;139;p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Lợi ích của mã QR</a:t>
            </a:r>
            <a:endParaRPr/>
          </a:p>
          <a:p>
            <a:pPr marL="0" lvl="0" indent="0" algn="l" rtl="0">
              <a:spcBef>
                <a:spcPts val="0"/>
              </a:spcBef>
              <a:spcAft>
                <a:spcPts val="0"/>
              </a:spcAft>
              <a:buNone/>
            </a:pPr>
            <a:r>
              <a:rPr lang="en-US"/>
              <a:t>- Ứng dụng có thể quét QR</a:t>
            </a:r>
            <a:endParaRPr/>
          </a:p>
          <a:p>
            <a:pPr marL="0" lvl="0" indent="0" algn="l" rtl="0">
              <a:spcBef>
                <a:spcPts val="0"/>
              </a:spcBef>
              <a:spcAft>
                <a:spcPts val="0"/>
              </a:spcAft>
              <a:buNone/>
            </a:pPr>
            <a:r>
              <a:rPr lang="en-US"/>
              <a:t>- Nhược điểm của các ứng dụng </a:t>
            </a:r>
            <a:endParaRPr/>
          </a:p>
          <a:p>
            <a:pPr marL="0" lvl="0" indent="0" algn="l" rtl="0">
              <a:spcBef>
                <a:spcPts val="0"/>
              </a:spcBef>
              <a:spcAft>
                <a:spcPts val="0"/>
              </a:spcAft>
              <a:buNone/>
            </a:pPr>
            <a:r>
              <a:rPr lang="en-US"/>
              <a:t>- Dẫn đến thực hiện đề tài</a:t>
            </a:r>
            <a:endParaRPr/>
          </a:p>
        </p:txBody>
      </p:sp>
      <p:sp>
        <p:nvSpPr>
          <p:cNvPr id="141" name="Google Shape;141;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2" name="Google Shape;142;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95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8" name="Google Shape;138;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29.07.2022</a:t>
            </a:r>
            <a:endParaRPr sz="1200" b="0" i="0" u="none" strike="noStrike" cap="none">
              <a:solidFill>
                <a:schemeClr val="dk1"/>
              </a:solidFill>
              <a:latin typeface="Calibri"/>
              <a:ea typeface="Calibri"/>
              <a:cs typeface="Calibri"/>
              <a:sym typeface="Calibri"/>
            </a:endParaRPr>
          </a:p>
        </p:txBody>
      </p:sp>
      <p:sp>
        <p:nvSpPr>
          <p:cNvPr id="139" name="Google Shape;139;p3: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Lợi ích của mã QR</a:t>
            </a:r>
            <a:endParaRPr/>
          </a:p>
          <a:p>
            <a:pPr marL="0" lvl="0" indent="0" algn="l" rtl="0">
              <a:spcBef>
                <a:spcPts val="0"/>
              </a:spcBef>
              <a:spcAft>
                <a:spcPts val="0"/>
              </a:spcAft>
              <a:buNone/>
            </a:pPr>
            <a:r>
              <a:rPr lang="en-US"/>
              <a:t>- Ứng dụng có thể quét QR</a:t>
            </a:r>
            <a:endParaRPr/>
          </a:p>
          <a:p>
            <a:pPr marL="0" lvl="0" indent="0" algn="l" rtl="0">
              <a:spcBef>
                <a:spcPts val="0"/>
              </a:spcBef>
              <a:spcAft>
                <a:spcPts val="0"/>
              </a:spcAft>
              <a:buNone/>
            </a:pPr>
            <a:r>
              <a:rPr lang="en-US"/>
              <a:t>- Nhược điểm của các ứng dụng </a:t>
            </a:r>
            <a:endParaRPr/>
          </a:p>
          <a:p>
            <a:pPr marL="0" lvl="0" indent="0" algn="l" rtl="0">
              <a:spcBef>
                <a:spcPts val="0"/>
              </a:spcBef>
              <a:spcAft>
                <a:spcPts val="0"/>
              </a:spcAft>
              <a:buNone/>
            </a:pPr>
            <a:r>
              <a:rPr lang="en-US"/>
              <a:t>- Dẫn đến thực hiện đề tài</a:t>
            </a:r>
            <a:endParaRPr/>
          </a:p>
        </p:txBody>
      </p:sp>
      <p:sp>
        <p:nvSpPr>
          <p:cNvPr id="141" name="Google Shape;141;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2" name="Google Shape;142;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17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3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3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1792288" y="612775"/>
            <a:ext cx="5486400" cy="4114800"/>
          </a:xfrm>
          <a:prstGeom prst="rect">
            <a:avLst/>
          </a:prstGeom>
          <a:noFill/>
          <a:ln>
            <a:noFill/>
          </a:ln>
        </p:spPr>
      </p:sp>
      <p:sp>
        <p:nvSpPr>
          <p:cNvPr id="68" name="Google Shape;68;p3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ideo" Target="https://www.youtube.com/embed/Hh6U_LMIuOQ?feature=oembed" TargetMode="Externa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l.ead.me/springfield-12"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0F0F25-5A1C-C2E2-E82B-77D033CE1AE0}"/>
              </a:ext>
            </a:extLst>
          </p:cNvPr>
          <p:cNvSpPr>
            <a:spLocks noGrp="1"/>
          </p:cNvSpPr>
          <p:nvPr>
            <p:ph type="ctrTitle"/>
          </p:nvPr>
        </p:nvSpPr>
        <p:spPr/>
        <p:txBody>
          <a:bodyPr/>
          <a:lstStyle/>
          <a:p>
            <a:endParaRPr lang="vi-VN"/>
          </a:p>
        </p:txBody>
      </p:sp>
      <p:sp>
        <p:nvSpPr>
          <p:cNvPr id="3" name="Tiêu đề phụ 2">
            <a:extLst>
              <a:ext uri="{FF2B5EF4-FFF2-40B4-BE49-F238E27FC236}">
                <a16:creationId xmlns:a16="http://schemas.microsoft.com/office/drawing/2014/main" id="{4658F007-40F0-C786-BFF7-300567B7F9A2}"/>
              </a:ext>
            </a:extLst>
          </p:cNvPr>
          <p:cNvSpPr>
            <a:spLocks noGrp="1"/>
          </p:cNvSpPr>
          <p:nvPr>
            <p:ph type="subTitle" idx="1"/>
          </p:nvPr>
        </p:nvSpPr>
        <p:spPr/>
        <p:txBody>
          <a:bodyPr/>
          <a:lstStyle/>
          <a:p>
            <a:endParaRPr lang="vi-VN"/>
          </a:p>
        </p:txBody>
      </p:sp>
      <p:pic>
        <p:nvPicPr>
          <p:cNvPr id="5" name="Hình ảnh 4" descr="Ảnh có chứa văn bản&#10;&#10;Mô tả được tạo tự động">
            <a:extLst>
              <a:ext uri="{FF2B5EF4-FFF2-40B4-BE49-F238E27FC236}">
                <a16:creationId xmlns:a16="http://schemas.microsoft.com/office/drawing/2014/main" id="{89974F32-AD3D-0511-DEBC-D84F9B219773}"/>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240030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9"/>
          <p:cNvSpPr txBox="1"/>
          <p:nvPr/>
        </p:nvSpPr>
        <p:spPr>
          <a:xfrm>
            <a:off x="1050158" y="1638311"/>
            <a:ext cx="16010453" cy="1938992"/>
          </a:xfrm>
          <a:prstGeom prst="rect">
            <a:avLst/>
          </a:prstGeom>
          <a:noFill/>
          <a:ln>
            <a:noFill/>
          </a:ln>
        </p:spPr>
        <p:txBody>
          <a:bodyPr spcFirstLastPara="1" wrap="square" lIns="0" tIns="0" rIns="0" bIns="0" anchor="t" anchorCtr="0">
            <a:spAutoFit/>
          </a:bodyPr>
          <a:lstStyle/>
          <a:p>
            <a:pPr marL="0" marR="0" lvl="0" indent="0" algn="l" rtl="0">
              <a:lnSpc>
                <a:spcPct val="140052"/>
              </a:lnSpc>
              <a:spcBef>
                <a:spcPts val="0"/>
              </a:spcBef>
              <a:spcAft>
                <a:spcPts val="0"/>
              </a:spcAft>
              <a:buNone/>
            </a:pPr>
            <a:endParaRPr lang="en-US" sz="3800" b="1" i="0" u="none" strike="noStrike" cap="none">
              <a:solidFill>
                <a:srgbClr val="3E5BB2"/>
              </a:solidFill>
              <a:latin typeface="Roboto"/>
              <a:ea typeface="Roboto"/>
              <a:cs typeface="Roboto"/>
              <a:sym typeface="Roboto"/>
            </a:endParaRPr>
          </a:p>
          <a:p>
            <a:pPr marL="0" marR="0" lvl="0" indent="0" algn="l" rtl="0">
              <a:lnSpc>
                <a:spcPct val="140052"/>
              </a:lnSpc>
              <a:spcBef>
                <a:spcPts val="0"/>
              </a:spcBef>
              <a:spcAft>
                <a:spcPts val="0"/>
              </a:spcAft>
              <a:buNone/>
            </a:pPr>
            <a:endParaRPr/>
          </a:p>
          <a:p>
            <a:pPr marL="0" marR="0" lvl="0" indent="0" algn="l"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p:sp>
        <p:nvSpPr>
          <p:cNvPr id="257" name="Google Shape;257;p9"/>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8" name="Google Shape;258;p9"/>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9" name="Google Shape;259;p9"/>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7</a:t>
            </a:r>
            <a:endParaRPr/>
          </a:p>
        </p:txBody>
      </p:sp>
      <p:sp>
        <p:nvSpPr>
          <p:cNvPr id="9" name="Google Shape;250;p8">
            <a:extLst>
              <a:ext uri="{FF2B5EF4-FFF2-40B4-BE49-F238E27FC236}">
                <a16:creationId xmlns:a16="http://schemas.microsoft.com/office/drawing/2014/main" id="{E4EA27DC-0C03-6BCF-5DC5-3DD940D913FD}"/>
              </a:ext>
            </a:extLst>
          </p:cNvPr>
          <p:cNvSpPr txBox="1"/>
          <p:nvPr/>
        </p:nvSpPr>
        <p:spPr>
          <a:xfrm>
            <a:off x="1050158" y="419417"/>
            <a:ext cx="11515468"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3.2 Phương pháp đánh giá</a:t>
            </a:r>
            <a:endParaRPr/>
          </a:p>
        </p:txBody>
      </p:sp>
      <mc:AlternateContent xmlns:mc="http://schemas.openxmlformats.org/markup-compatibility/2006">
        <mc:Choice xmlns:a14="http://schemas.microsoft.com/office/drawing/2010/main" Requires="a14">
          <p:sp>
            <p:nvSpPr>
              <p:cNvPr id="7" name="Hộp Văn bản 6">
                <a:extLst>
                  <a:ext uri="{FF2B5EF4-FFF2-40B4-BE49-F238E27FC236}">
                    <a16:creationId xmlns:a16="http://schemas.microsoft.com/office/drawing/2014/main" id="{5F3F2540-ED6D-84AE-55F2-09BD8F083B31}"/>
                  </a:ext>
                </a:extLst>
              </p:cNvPr>
              <p:cNvSpPr txBox="1"/>
              <p:nvPr/>
            </p:nvSpPr>
            <p:spPr>
              <a:xfrm>
                <a:off x="996366" y="3739113"/>
                <a:ext cx="15493887" cy="6563785"/>
              </a:xfrm>
              <a:prstGeom prst="rect">
                <a:avLst/>
              </a:prstGeom>
              <a:noFill/>
            </p:spPr>
            <p:txBody>
              <a:bodyPr wrap="square">
                <a:spAutoFit/>
              </a:bodyPr>
              <a:lstStyle/>
              <a:p>
                <a:pPr marL="0" marR="0" lvl="0" indent="0" algn="just" rtl="0">
                  <a:lnSpc>
                    <a:spcPct val="140052"/>
                  </a:lnSpc>
                  <a:spcBef>
                    <a:spcPts val="0"/>
                  </a:spcBef>
                  <a:spcAft>
                    <a:spcPts val="0"/>
                  </a:spcAft>
                  <a:buNone/>
                </a:pPr>
                <a:r>
                  <a:rPr lang="en-US" sz="3800" b="1" i="0" u="none" strike="noStrike" cap="none">
                    <a:solidFill>
                      <a:srgbClr val="3E5BB2"/>
                    </a:solidFill>
                    <a:latin typeface="Roboto"/>
                    <a:ea typeface="Roboto"/>
                    <a:cs typeface="Roboto"/>
                    <a:sym typeface="Roboto"/>
                  </a:rPr>
                  <a:t>mAP:</a:t>
                </a:r>
                <a:r>
                  <a:rPr lang="en-US" sz="3800" b="0" i="0" u="none" strike="noStrike" cap="none">
                    <a:solidFill>
                      <a:srgbClr val="000000"/>
                    </a:solidFill>
                    <a:latin typeface="Roboto"/>
                    <a:ea typeface="Roboto"/>
                    <a:cs typeface="Roboto"/>
                    <a:sym typeface="Roboto"/>
                  </a:rPr>
                  <a:t> mAP là trung bình AP của tất cả các lớp. </a:t>
                </a:r>
              </a:p>
              <a:p>
                <a:pPr algn="ctr">
                  <a:lnSpc>
                    <a:spcPct val="140052"/>
                  </a:lnSpc>
                </a:pPr>
                <a:r>
                  <a:rPr lang="vi-VN" sz="3600">
                    <a:effectLst/>
                    <a:latin typeface="Cambria Math" panose="02040503050406030204" pitchFamily="18" charset="0"/>
                    <a:ea typeface="Cambria Math" panose="02040503050406030204" pitchFamily="18" charset="0"/>
                    <a:cs typeface="Cambria Math" panose="02040503050406030204" pitchFamily="18" charset="0"/>
                  </a:rPr>
                  <a:t>𝑃𝑖𝑛𝑡𝑒𝑟𝑝</a:t>
                </a:r>
                <a:r>
                  <a:rPr lang="vi-VN" sz="3600">
                    <a:effectLst/>
                    <a:latin typeface="Times New Roman" panose="02020603050405020304" pitchFamily="18" charset="0"/>
                    <a:ea typeface="Cambria Math" panose="02040503050406030204" pitchFamily="18" charset="0"/>
                  </a:rPr>
                  <a:t>(</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𝑟𝑛</a:t>
                </a:r>
                <a:r>
                  <a:rPr lang="vi-VN" sz="3600">
                    <a:effectLst/>
                    <a:latin typeface="Times New Roman" panose="02020603050405020304" pitchFamily="18" charset="0"/>
                    <a:ea typeface="Cambria Math" panose="02040503050406030204" pitchFamily="18" charset="0"/>
                  </a:rPr>
                  <a:t>+1) = </a:t>
                </a:r>
                <a:r>
                  <a:rPr lang="vi-VN" sz="3600">
                    <a:effectLst/>
                    <a:latin typeface="Cambria Math" panose="02040503050406030204" pitchFamily="18" charset="0"/>
                    <a:ea typeface="Cambria Math" panose="02040503050406030204" pitchFamily="18" charset="0"/>
                    <a:cs typeface="Cambria Math" panose="02040503050406030204" pitchFamily="18" charset="0"/>
                  </a:rPr>
                  <a:t>𝑚𝑎𝑥𝑝𝑟</a:t>
                </a:r>
                <a:r>
                  <a:rPr lang="vi-VN" sz="3600">
                    <a:effectLst/>
                    <a:latin typeface="Times New Roman" panose="02020603050405020304" pitchFamily="18" charset="0"/>
                    <a:ea typeface="Cambria Math" panose="02040503050406030204" pitchFamily="18" charset="0"/>
                  </a:rPr>
                  <a:t>′&gt;=</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a:t>
                </a:r>
                <a:r>
                  <a:rPr lang="vi-VN" sz="3600">
                    <a:effectLst/>
                    <a:latin typeface="Times New Roman" panose="02020603050405020304" pitchFamily="18" charset="0"/>
                    <a:ea typeface="Cambria Math" panose="02040503050406030204" pitchFamily="18" charset="0"/>
                  </a:rPr>
                  <a:t>+1(</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a:t>
                </a:r>
                <a:r>
                  <a:rPr lang="vi-VN" sz="3600">
                    <a:effectLst/>
                    <a:latin typeface="Times New Roman" panose="02020603050405020304" pitchFamily="18" charset="0"/>
                    <a:ea typeface="Cambria Math" panose="02040503050406030204" pitchFamily="18" charset="0"/>
                  </a:rPr>
                  <a:t>′)</a:t>
                </a:r>
              </a:p>
              <a:p>
                <a:pPr algn="ctr">
                  <a:lnSpc>
                    <a:spcPct val="140052"/>
                  </a:lnSpc>
                </a:pPr>
                <a:r>
                  <a:rPr lang="vi-VN" sz="3600">
                    <a:effectLst/>
                    <a:latin typeface="Cambria Math" panose="02040503050406030204" pitchFamily="18" charset="0"/>
                    <a:ea typeface="Cambria Math" panose="02040503050406030204" pitchFamily="18" charset="0"/>
                    <a:cs typeface="Cambria Math" panose="02040503050406030204" pitchFamily="18" charset="0"/>
                  </a:rPr>
                  <a:t>𝐴𝑃</a:t>
                </a:r>
                <a:r>
                  <a:rPr lang="vi-VN" sz="3600">
                    <a:effectLst/>
                    <a:latin typeface="Times New Roman" panose="02020603050405020304" pitchFamily="18" charset="0"/>
                    <a:ea typeface="Cambria Math" panose="02040503050406030204" pitchFamily="18" charset="0"/>
                  </a:rPr>
                  <a:t> = ∑(</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𝑟𝑛</a:t>
                </a:r>
                <a:r>
                  <a:rPr lang="vi-VN" sz="3600">
                    <a:effectLst/>
                    <a:latin typeface="Times New Roman" panose="02020603050405020304" pitchFamily="18" charset="0"/>
                    <a:ea typeface="Cambria Math" panose="02040503050406030204" pitchFamily="18" charset="0"/>
                  </a:rPr>
                  <a:t>+1 − </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𝑟𝑛</a:t>
                </a:r>
                <a:r>
                  <a:rPr lang="vi-VN" sz="3600">
                    <a:effectLst/>
                    <a:latin typeface="Times New Roman" panose="02020603050405020304" pitchFamily="18" charset="0"/>
                    <a:ea typeface="Cambria Math" panose="02040503050406030204" pitchFamily="18" charset="0"/>
                  </a:rPr>
                  <a:t>)</a:t>
                </a:r>
                <a:r>
                  <a:rPr lang="vi-VN" sz="3600">
                    <a:effectLst/>
                    <a:latin typeface="Cambria Math" panose="02040503050406030204" pitchFamily="18" charset="0"/>
                    <a:ea typeface="Cambria Math" panose="02040503050406030204" pitchFamily="18" charset="0"/>
                    <a:cs typeface="Cambria Math" panose="02040503050406030204" pitchFamily="18" charset="0"/>
                  </a:rPr>
                  <a:t>𝑃𝑖𝑛𝑡𝑒𝑟𝑝</a:t>
                </a:r>
                <a:r>
                  <a:rPr lang="vi-VN" sz="3600">
                    <a:effectLst/>
                    <a:latin typeface="Times New Roman" panose="02020603050405020304" pitchFamily="18" charset="0"/>
                    <a:ea typeface="Cambria Math" panose="02040503050406030204" pitchFamily="18" charset="0"/>
                  </a:rPr>
                  <a:t>(</a:t>
                </a:r>
                <a:r>
                  <a:rPr lang="vi-VN" sz="3600">
                    <a:effectLst/>
                    <a:latin typeface="Cambria Math" panose="02040503050406030204" pitchFamily="18" charset="0"/>
                    <a:ea typeface="Cambria Math" panose="02040503050406030204" pitchFamily="18" charset="0"/>
                    <a:cs typeface="Cambria Math" panose="02040503050406030204" pitchFamily="18" charset="0"/>
                  </a:rPr>
                  <a:t>𝑟𝑛</a:t>
                </a:r>
                <a:r>
                  <a:rPr lang="vi-VN" sz="3600">
                    <a:effectLst/>
                    <a:latin typeface="Times New Roman" panose="02020603050405020304" pitchFamily="18" charset="0"/>
                    <a:ea typeface="Cambria Math" panose="02040503050406030204" pitchFamily="18" charset="0"/>
                  </a:rPr>
                  <a:t>+1)</a:t>
                </a:r>
                <a:r>
                  <a:rPr lang="vi-VN" sz="3600">
                    <a:effectLst/>
                    <a:latin typeface="Times New Roman" panose="02020603050405020304" pitchFamily="18" charset="0"/>
                    <a:ea typeface="Calibri" panose="020F0502020204030204" pitchFamily="34" charset="0"/>
                  </a:rPr>
                  <a:t> </a:t>
                </a:r>
              </a:p>
              <a:p>
                <a:pPr algn="ctr">
                  <a:lnSpc>
                    <a:spcPct val="140052"/>
                  </a:lnSpc>
                </a:pPr>
                <a:r>
                  <a:rPr lang="vi-VN" sz="3600" i="1" u="none" strike="noStrike" cap="none">
                    <a:solidFill>
                      <a:schemeClr val="tx1"/>
                    </a:solidFill>
                    <a:latin typeface="Cambria Math" panose="02040503050406030204" pitchFamily="18" charset="0"/>
                    <a:ea typeface="Cambria Math" panose="02040503050406030204" pitchFamily="18" charset="0"/>
                    <a:cs typeface="Roboto"/>
                    <a:sym typeface="Roboto"/>
                  </a:rPr>
                  <a:t>mAP = </a:t>
                </a:r>
                <a14:m>
                  <m:oMath xmlns:m="http://schemas.openxmlformats.org/officeDocument/2006/math">
                    <m:nary>
                      <m:naryPr>
                        <m:chr m:val="∑"/>
                        <m:ctrlPr>
                          <a:rPr lang="pt-BR" sz="3600" i="1" smtClean="0">
                            <a:effectLst/>
                            <a:latin typeface="Cambria Math" panose="02040503050406030204" pitchFamily="18" charset="0"/>
                            <a:ea typeface="Cambria Math" panose="02040503050406030204" pitchFamily="18" charset="0"/>
                          </a:rPr>
                        </m:ctrlPr>
                      </m:naryPr>
                      <m:sub>
                        <m:r>
                          <m:rPr>
                            <m:brk m:alnAt="23"/>
                          </m:rPr>
                          <a:rPr lang="vi-VN" sz="3600" b="0" i="1" smtClean="0">
                            <a:effectLst/>
                            <a:latin typeface="Cambria Math" panose="02040503050406030204" pitchFamily="18" charset="0"/>
                            <a:ea typeface="Cambria Math" panose="02040503050406030204" pitchFamily="18" charset="0"/>
                          </a:rPr>
                          <m:t>𝑖</m:t>
                        </m:r>
                        <m:r>
                          <a:rPr lang="pt-BR" sz="3600" i="1" smtClean="0">
                            <a:effectLst/>
                            <a:latin typeface="Cambria Math" panose="02040503050406030204" pitchFamily="18" charset="0"/>
                            <a:ea typeface="Cambria Math" panose="02040503050406030204" pitchFamily="18" charset="0"/>
                          </a:rPr>
                          <m:t>=</m:t>
                        </m:r>
                        <m:r>
                          <a:rPr lang="pt-BR" sz="3600" i="1" smtClean="0">
                            <a:effectLst/>
                            <a:latin typeface="Cambria Math" panose="02040503050406030204" pitchFamily="18" charset="0"/>
                            <a:ea typeface="Cambria Math" panose="02040503050406030204" pitchFamily="18" charset="0"/>
                          </a:rPr>
                          <m:t>0</m:t>
                        </m:r>
                      </m:sub>
                      <m:sup>
                        <m:r>
                          <a:rPr lang="vi-VN" sz="3600" b="0" i="1" smtClean="0">
                            <a:effectLst/>
                            <a:latin typeface="Cambria Math" panose="02040503050406030204" pitchFamily="18" charset="0"/>
                            <a:ea typeface="Cambria Math" panose="02040503050406030204" pitchFamily="18" charset="0"/>
                          </a:rPr>
                          <m:t>𝑛𝑢𝑚</m:t>
                        </m:r>
                        <m:r>
                          <a:rPr lang="vi-VN" sz="3600" b="0" i="1" smtClean="0">
                            <a:effectLst/>
                            <a:latin typeface="Cambria Math" panose="02040503050406030204" pitchFamily="18" charset="0"/>
                            <a:ea typeface="Cambria Math" panose="02040503050406030204" pitchFamily="18" charset="0"/>
                          </a:rPr>
                          <m:t>_</m:t>
                        </m:r>
                        <m:r>
                          <a:rPr lang="vi-VN" sz="3600" b="0" i="1" smtClean="0">
                            <a:effectLst/>
                            <a:latin typeface="Cambria Math" panose="02040503050406030204" pitchFamily="18" charset="0"/>
                            <a:ea typeface="Cambria Math" panose="02040503050406030204" pitchFamily="18" charset="0"/>
                          </a:rPr>
                          <m:t>𝑐𝑙𝑎𝑠𝑠</m:t>
                        </m:r>
                      </m:sup>
                      <m:e>
                        <m:d>
                          <m:dPr>
                            <m:ctrlPr>
                              <a:rPr lang="pt-BR" sz="3600" i="1" smtClean="0">
                                <a:effectLst/>
                                <a:latin typeface="Cambria Math" panose="02040503050406030204" pitchFamily="18" charset="0"/>
                                <a:ea typeface="Cambria Math" panose="02040503050406030204" pitchFamily="18" charset="0"/>
                              </a:rPr>
                            </m:ctrlPr>
                          </m:dPr>
                          <m:e>
                            <m:sSub>
                              <m:sSubPr>
                                <m:ctrlPr>
                                  <a:rPr lang="pt-BR" sz="3600" i="1" smtClean="0">
                                    <a:solidFill>
                                      <a:srgbClr val="836967"/>
                                    </a:solidFill>
                                    <a:effectLst/>
                                    <a:latin typeface="Cambria Math" panose="02040503050406030204" pitchFamily="18" charset="0"/>
                                    <a:ea typeface="Cambria Math" panose="02040503050406030204" pitchFamily="18" charset="0"/>
                                  </a:rPr>
                                </m:ctrlPr>
                              </m:sSubPr>
                              <m:e>
                                <m:r>
                                  <a:rPr lang="vi-VN" sz="3600" i="1">
                                    <a:latin typeface="Cambria Math" panose="02040503050406030204" pitchFamily="18" charset="0"/>
                                    <a:ea typeface="Cambria Math" panose="02040503050406030204" pitchFamily="18" charset="0"/>
                                  </a:rPr>
                                  <m:t>𝐴𝑃</m:t>
                                </m:r>
                              </m:e>
                              <m:sub>
                                <m:r>
                                  <a:rPr lang="en-US" sz="3600" b="0" i="1" smtClean="0">
                                    <a:effectLst/>
                                    <a:latin typeface="Cambria Math" panose="02040503050406030204" pitchFamily="18" charset="0"/>
                                    <a:ea typeface="Cambria Math" panose="02040503050406030204" pitchFamily="18" charset="0"/>
                                  </a:rPr>
                                  <m:t>𝑖</m:t>
                                </m:r>
                              </m:sub>
                            </m:sSub>
                          </m:e>
                        </m:d>
                      </m:e>
                    </m:nary>
                  </m:oMath>
                </a14:m>
                <a:r>
                  <a:rPr lang="vi-VN" sz="3600" i="1">
                    <a:effectLst/>
                    <a:latin typeface="Times New Roman" panose="02020603050405020304" pitchFamily="18" charset="0"/>
                    <a:ea typeface="Cambria Math" panose="02040503050406030204" pitchFamily="18" charset="0"/>
                  </a:rPr>
                  <a:t>/num_class</a:t>
                </a:r>
                <a:endParaRPr lang="en-US" sz="3600" i="1" u="none" strike="noStrike" cap="none">
                  <a:solidFill>
                    <a:schemeClr val="tx1"/>
                  </a:solidFill>
                  <a:latin typeface="Cambria Math" panose="02040503050406030204" pitchFamily="18" charset="0"/>
                  <a:ea typeface="Cambria Math" panose="02040503050406030204" pitchFamily="18" charset="0"/>
                  <a:cs typeface="Roboto"/>
                  <a:sym typeface="Roboto"/>
                </a:endParaRPr>
              </a:p>
              <a:p>
                <a:pPr marL="0" marR="0" lvl="0" indent="0" algn="l" rtl="0">
                  <a:lnSpc>
                    <a:spcPct val="140052"/>
                  </a:lnSpc>
                  <a:spcBef>
                    <a:spcPts val="0"/>
                  </a:spcBef>
                  <a:spcAft>
                    <a:spcPts val="0"/>
                  </a:spcAft>
                  <a:buNone/>
                </a:pPr>
                <a:r>
                  <a:rPr lang="en-US" sz="3800" b="1" i="0" u="none" strike="noStrike" cap="none">
                    <a:solidFill>
                      <a:srgbClr val="3E5BB2"/>
                    </a:solidFill>
                    <a:latin typeface="Roboto"/>
                    <a:ea typeface="Roboto"/>
                    <a:cs typeface="Roboto"/>
                    <a:sym typeface="Roboto"/>
                  </a:rPr>
                  <a:t>Accuracy:</a:t>
                </a:r>
                <a:endParaRPr lang="vi-VN" sz="3800" i="0" u="none" strike="noStrike" cap="none">
                  <a:solidFill>
                    <a:srgbClr val="3E5BB2"/>
                  </a:solidFill>
                  <a:latin typeface="Roboto"/>
                  <a:ea typeface="Roboto"/>
                  <a:cs typeface="Roboto"/>
                  <a:sym typeface="Roboto"/>
                </a:endParaRPr>
              </a:p>
              <a:p>
                <a:pPr>
                  <a:lnSpc>
                    <a:spcPct val="140052"/>
                  </a:lnSpc>
                </a:pPr>
                <a14:m>
                  <m:oMathPara xmlns:m="http://schemas.openxmlformats.org/officeDocument/2006/math">
                    <m:oMathParaPr>
                      <m:jc m:val="centerGroup"/>
                    </m:oMathParaPr>
                    <m:oMath xmlns:m="http://schemas.openxmlformats.org/officeDocument/2006/math">
                      <m:r>
                        <a:rPr lang="vi-VN" sz="3600" i="1" smtClean="0">
                          <a:effectLst/>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vi-VN" sz="36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vi-VN" sz="3600"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sz="3600" i="1">
                              <a:effectLst/>
                              <a:latin typeface="Cambria Math" panose="02040503050406030204" pitchFamily="18" charset="0"/>
                              <a:ea typeface="Calibri" panose="020F0502020204030204" pitchFamily="34" charset="0"/>
                              <a:cs typeface="Times New Roman" panose="02020603050405020304" pitchFamily="18" charset="0"/>
                            </a:rPr>
                            <m:t>𝑆</m:t>
                          </m:r>
                          <m:r>
                            <a:rPr lang="vi-VN" sz="3600" i="1">
                              <a:effectLst/>
                              <a:latin typeface="Cambria Math" panose="02040503050406030204" pitchFamily="18" charset="0"/>
                              <a:ea typeface="Calibri" panose="020F0502020204030204" pitchFamily="34" charset="0"/>
                              <a:cs typeface="Times New Roman" panose="02020603050405020304" pitchFamily="18" charset="0"/>
                            </a:rPr>
                            <m:t>ố </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𝑄𝑅</m:t>
                          </m:r>
                          <m:r>
                            <a:rPr lang="vi-VN" sz="3600" i="1">
                              <a:effectLst/>
                              <a:latin typeface="Cambria Math" panose="02040503050406030204" pitchFamily="18" charset="0"/>
                              <a:ea typeface="Calibri" panose="020F0502020204030204" pitchFamily="34" charset="0"/>
                              <a:cs typeface="Times New Roman" panose="02020603050405020304" pitchFamily="18" charset="0"/>
                            </a:rPr>
                            <m:t> </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𝑑𝑒𝑐𝑜𝑑𝑒</m:t>
                          </m:r>
                          <m:r>
                            <a:rPr lang="vi-VN" sz="3600" i="1">
                              <a:effectLst/>
                              <a:latin typeface="Cambria Math" panose="02040503050406030204" pitchFamily="18" charset="0"/>
                              <a:ea typeface="Calibri" panose="020F0502020204030204" pitchFamily="34" charset="0"/>
                              <a:cs typeface="Times New Roman" panose="02020603050405020304" pitchFamily="18" charset="0"/>
                            </a:rPr>
                            <m:t> đú</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𝑛𝑔</m:t>
                          </m:r>
                          <m:r>
                            <a:rPr lang="vi-VN" sz="3600" i="1">
                              <a:effectLst/>
                              <a:latin typeface="Cambria Math" panose="02040503050406030204" pitchFamily="18" charset="0"/>
                              <a:ea typeface="Calibri" panose="020F0502020204030204" pitchFamily="34" charset="0"/>
                              <a:cs typeface="Times New Roman" panose="02020603050405020304" pitchFamily="18" charset="0"/>
                            </a:rPr>
                            <m:t>  </m:t>
                          </m:r>
                        </m:num>
                        <m:den>
                          <m:r>
                            <a:rPr lang="vi-VN" sz="3600" i="1">
                              <a:effectLst/>
                              <a:latin typeface="Cambria Math" panose="02040503050406030204" pitchFamily="18" charset="0"/>
                              <a:ea typeface="Calibri" panose="020F0502020204030204" pitchFamily="34" charset="0"/>
                              <a:cs typeface="Times New Roman" panose="02020603050405020304" pitchFamily="18" charset="0"/>
                            </a:rPr>
                            <m:t>𝑇</m:t>
                          </m:r>
                          <m:r>
                            <a:rPr lang="vi-VN" sz="3600" i="1">
                              <a:effectLst/>
                              <a:latin typeface="Cambria Math" panose="02040503050406030204" pitchFamily="18" charset="0"/>
                              <a:ea typeface="Calibri" panose="020F0502020204030204" pitchFamily="34" charset="0"/>
                              <a:cs typeface="Times New Roman" panose="02020603050405020304" pitchFamily="18" charset="0"/>
                            </a:rPr>
                            <m:t>ổ</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𝑛𝑔</m:t>
                          </m:r>
                          <m:r>
                            <a:rPr lang="vi-VN" sz="3600" i="1">
                              <a:effectLst/>
                              <a:latin typeface="Cambria Math" panose="02040503050406030204" pitchFamily="18" charset="0"/>
                              <a:ea typeface="Calibri" panose="020F0502020204030204" pitchFamily="34" charset="0"/>
                              <a:cs typeface="Times New Roman" panose="02020603050405020304" pitchFamily="18" charset="0"/>
                            </a:rPr>
                            <m:t> </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𝑠</m:t>
                          </m:r>
                          <m:r>
                            <a:rPr lang="vi-VN" sz="3600" i="1">
                              <a:effectLst/>
                              <a:latin typeface="Cambria Math" panose="02040503050406030204" pitchFamily="18" charset="0"/>
                              <a:ea typeface="Calibri" panose="020F0502020204030204" pitchFamily="34" charset="0"/>
                              <a:cs typeface="Times New Roman" panose="02020603050405020304" pitchFamily="18" charset="0"/>
                            </a:rPr>
                            <m:t>ố </m:t>
                          </m:r>
                          <m:r>
                            <a:rPr lang="vi-VN" sz="3600" i="1">
                              <a:effectLst/>
                              <a:latin typeface="Cambria Math" panose="02040503050406030204" pitchFamily="18" charset="0"/>
                              <a:ea typeface="Calibri" panose="020F0502020204030204" pitchFamily="34" charset="0"/>
                              <a:cs typeface="Times New Roman" panose="02020603050405020304" pitchFamily="18" charset="0"/>
                            </a:rPr>
                            <m:t>𝑄𝑅</m:t>
                          </m:r>
                        </m:den>
                      </m:f>
                    </m:oMath>
                  </m:oMathPara>
                </a14:m>
                <a:endParaRPr lang="vi-VN" sz="3600">
                  <a:effectLst/>
                  <a:latin typeface="Roboto" panose="02000000000000000000" pitchFamily="2" charset="0"/>
                  <a:ea typeface="Roboto" panose="02000000000000000000" pitchFamily="2" charset="0"/>
                  <a:cs typeface="Times New Roman" panose="02020603050405020304" pitchFamily="18" charset="0"/>
                </a:endParaRPr>
              </a:p>
              <a:p>
                <a:pPr marL="0" marR="0" lvl="0" indent="0" algn="l" rtl="0">
                  <a:lnSpc>
                    <a:spcPct val="140052"/>
                  </a:lnSpc>
                  <a:spcBef>
                    <a:spcPts val="0"/>
                  </a:spcBef>
                  <a:spcAft>
                    <a:spcPts val="0"/>
                  </a:spcAft>
                  <a:buNone/>
                </a:pPr>
                <a:endParaRPr lang="en-US" sz="3800" b="1" i="0" u="none" strike="noStrike" cap="none">
                  <a:solidFill>
                    <a:srgbClr val="3E5BB2"/>
                  </a:solidFill>
                  <a:latin typeface="Roboto"/>
                  <a:ea typeface="Roboto"/>
                  <a:cs typeface="Roboto"/>
                  <a:sym typeface="Roboto"/>
                </a:endParaRPr>
              </a:p>
            </p:txBody>
          </p:sp>
        </mc:Choice>
        <mc:Fallback>
          <p:sp>
            <p:nvSpPr>
              <p:cNvPr id="7" name="Hộp Văn bản 6">
                <a:extLst>
                  <a:ext uri="{FF2B5EF4-FFF2-40B4-BE49-F238E27FC236}">
                    <a16:creationId xmlns:a16="http://schemas.microsoft.com/office/drawing/2014/main" id="{5F3F2540-ED6D-84AE-55F2-09BD8F083B31}"/>
                  </a:ext>
                </a:extLst>
              </p:cNvPr>
              <p:cNvSpPr txBox="1">
                <a:spLocks noRot="1" noChangeAspect="1" noMove="1" noResize="1" noEditPoints="1" noAdjustHandles="1" noChangeArrowheads="1" noChangeShapeType="1" noTextEdit="1"/>
              </p:cNvSpPr>
              <p:nvPr/>
            </p:nvSpPr>
            <p:spPr>
              <a:xfrm>
                <a:off x="996366" y="3739113"/>
                <a:ext cx="15493887" cy="6563785"/>
              </a:xfrm>
              <a:prstGeom prst="rect">
                <a:avLst/>
              </a:prstGeom>
              <a:blipFill>
                <a:blip r:embed="rId3"/>
                <a:stretch>
                  <a:fillRect l="-1298"/>
                </a:stretch>
              </a:blipFill>
            </p:spPr>
            <p:txBody>
              <a:bodyPr/>
              <a:lstStyle/>
              <a:p>
                <a:r>
                  <a:rPr lang="vi-VN">
                    <a:noFill/>
                  </a:rPr>
                  <a:t> </a:t>
                </a:r>
              </a:p>
            </p:txBody>
          </p:sp>
        </mc:Fallback>
      </mc:AlternateContent>
      <p:pic>
        <p:nvPicPr>
          <p:cNvPr id="8" name="Hình ảnh 7">
            <a:extLst>
              <a:ext uri="{FF2B5EF4-FFF2-40B4-BE49-F238E27FC236}">
                <a16:creationId xmlns:a16="http://schemas.microsoft.com/office/drawing/2014/main" id="{0697AF5C-E3A8-AEEF-DD91-79205E70A15E}"/>
              </a:ext>
            </a:extLst>
          </p:cNvPr>
          <p:cNvPicPr>
            <a:picLocks noChangeAspect="1"/>
          </p:cNvPicPr>
          <p:nvPr/>
        </p:nvPicPr>
        <p:blipFill>
          <a:blip r:embed="rId4"/>
          <a:stretch>
            <a:fillRect/>
          </a:stretch>
        </p:blipFill>
        <p:spPr>
          <a:xfrm>
            <a:off x="14041346" y="2402729"/>
            <a:ext cx="4012889" cy="3121578"/>
          </a:xfrm>
          <a:prstGeom prst="rect">
            <a:avLst/>
          </a:prstGeom>
        </p:spPr>
      </p:pic>
      <p:sp>
        <p:nvSpPr>
          <p:cNvPr id="2" name="Hộp Văn bản 1">
            <a:extLst>
              <a:ext uri="{FF2B5EF4-FFF2-40B4-BE49-F238E27FC236}">
                <a16:creationId xmlns:a16="http://schemas.microsoft.com/office/drawing/2014/main" id="{D3C3CAEA-958C-BCB7-1007-1791C7911AAC}"/>
              </a:ext>
            </a:extLst>
          </p:cNvPr>
          <p:cNvSpPr txBox="1"/>
          <p:nvPr/>
        </p:nvSpPr>
        <p:spPr>
          <a:xfrm>
            <a:off x="14180999" y="1789060"/>
            <a:ext cx="3664912" cy="523220"/>
          </a:xfrm>
          <a:prstGeom prst="rect">
            <a:avLst/>
          </a:prstGeom>
          <a:noFill/>
        </p:spPr>
        <p:txBody>
          <a:bodyPr wrap="square" rtlCol="0">
            <a:spAutoFit/>
          </a:bodyPr>
          <a:lstStyle/>
          <a:p>
            <a:pPr algn="ctr"/>
            <a:r>
              <a:rPr lang="vi-VN" sz="2800" b="1">
                <a:latin typeface="Roboto" panose="02000000000000000000" pitchFamily="2" charset="0"/>
                <a:ea typeface="Roboto" panose="02000000000000000000" pitchFamily="2" charset="0"/>
              </a:rPr>
              <a:t>Cách tính IoU</a:t>
            </a:r>
          </a:p>
        </p:txBody>
      </p:sp>
      <p:sp>
        <p:nvSpPr>
          <p:cNvPr id="16" name="Hộp Văn bản 15">
            <a:extLst>
              <a:ext uri="{FF2B5EF4-FFF2-40B4-BE49-F238E27FC236}">
                <a16:creationId xmlns:a16="http://schemas.microsoft.com/office/drawing/2014/main" id="{6866138D-3CAA-EAFD-D6D6-C591185354AB}"/>
              </a:ext>
            </a:extLst>
          </p:cNvPr>
          <p:cNvSpPr txBox="1"/>
          <p:nvPr/>
        </p:nvSpPr>
        <p:spPr>
          <a:xfrm>
            <a:off x="12617306" y="4626612"/>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(4)</a:t>
            </a:r>
          </a:p>
        </p:txBody>
      </p:sp>
      <p:sp>
        <p:nvSpPr>
          <p:cNvPr id="17" name="Hộp Văn bản 16">
            <a:extLst>
              <a:ext uri="{FF2B5EF4-FFF2-40B4-BE49-F238E27FC236}">
                <a16:creationId xmlns:a16="http://schemas.microsoft.com/office/drawing/2014/main" id="{3BC9D64A-E257-EA9A-0E34-D3DBB43CDD22}"/>
              </a:ext>
            </a:extLst>
          </p:cNvPr>
          <p:cNvSpPr txBox="1"/>
          <p:nvPr/>
        </p:nvSpPr>
        <p:spPr>
          <a:xfrm>
            <a:off x="12617306" y="5433858"/>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(5)</a:t>
            </a:r>
          </a:p>
        </p:txBody>
      </p:sp>
      <p:sp>
        <p:nvSpPr>
          <p:cNvPr id="18" name="Hộp Văn bản 17">
            <a:extLst>
              <a:ext uri="{FF2B5EF4-FFF2-40B4-BE49-F238E27FC236}">
                <a16:creationId xmlns:a16="http://schemas.microsoft.com/office/drawing/2014/main" id="{961CF9A3-79BD-2274-07D0-63640F5A2CFB}"/>
              </a:ext>
            </a:extLst>
          </p:cNvPr>
          <p:cNvSpPr txBox="1"/>
          <p:nvPr/>
        </p:nvSpPr>
        <p:spPr>
          <a:xfrm>
            <a:off x="12617306" y="6241105"/>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(6)</a:t>
            </a:r>
          </a:p>
        </p:txBody>
      </p:sp>
      <p:sp>
        <p:nvSpPr>
          <p:cNvPr id="19" name="Hộp Văn bản 18">
            <a:extLst>
              <a:ext uri="{FF2B5EF4-FFF2-40B4-BE49-F238E27FC236}">
                <a16:creationId xmlns:a16="http://schemas.microsoft.com/office/drawing/2014/main" id="{FD79C980-F2D3-5AC2-51AE-375C527F9083}"/>
              </a:ext>
            </a:extLst>
          </p:cNvPr>
          <p:cNvSpPr txBox="1"/>
          <p:nvPr/>
        </p:nvSpPr>
        <p:spPr>
          <a:xfrm>
            <a:off x="12617306" y="8325523"/>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(7)</a:t>
            </a:r>
          </a:p>
        </p:txBody>
      </p:sp>
      <p:sp>
        <p:nvSpPr>
          <p:cNvPr id="21" name="Hộp Văn bản 20">
            <a:extLst>
              <a:ext uri="{FF2B5EF4-FFF2-40B4-BE49-F238E27FC236}">
                <a16:creationId xmlns:a16="http://schemas.microsoft.com/office/drawing/2014/main" id="{83EA980A-A06E-77A7-4E48-DE8299EA004E}"/>
              </a:ext>
            </a:extLst>
          </p:cNvPr>
          <p:cNvSpPr txBox="1"/>
          <p:nvPr/>
        </p:nvSpPr>
        <p:spPr>
          <a:xfrm>
            <a:off x="996366" y="1598268"/>
            <a:ext cx="12437047" cy="2340641"/>
          </a:xfrm>
          <a:prstGeom prst="rect">
            <a:avLst/>
          </a:prstGeom>
          <a:noFill/>
        </p:spPr>
        <p:txBody>
          <a:bodyPr wrap="square">
            <a:spAutoFit/>
          </a:bodyPr>
          <a:lstStyle/>
          <a:p>
            <a:pPr marL="0" marR="0" lvl="0" indent="0" algn="just" rtl="0">
              <a:lnSpc>
                <a:spcPct val="140052"/>
              </a:lnSpc>
              <a:spcBef>
                <a:spcPts val="0"/>
              </a:spcBef>
              <a:spcAft>
                <a:spcPts val="0"/>
              </a:spcAft>
              <a:buNone/>
            </a:pPr>
            <a:r>
              <a:rPr lang="en-US" sz="3600" b="1" i="0" u="none" strike="noStrike" cap="none">
                <a:solidFill>
                  <a:srgbClr val="3E5BB2"/>
                </a:solidFill>
                <a:latin typeface="Roboto"/>
                <a:ea typeface="Roboto"/>
                <a:cs typeface="Roboto"/>
                <a:sym typeface="Roboto"/>
              </a:rPr>
              <a:t>IoU: </a:t>
            </a:r>
            <a:r>
              <a:rPr lang="en-US" sz="3600" i="0" u="none" strike="noStrike" cap="none">
                <a:solidFill>
                  <a:schemeClr val="tx1"/>
                </a:solidFill>
                <a:latin typeface="Roboto"/>
                <a:ea typeface="Roboto"/>
                <a:cs typeface="Roboto"/>
                <a:sym typeface="Roboto"/>
              </a:rPr>
              <a:t>Tỉ lệ diện tích giao nhau giữa bounding box thực và bounding box dự đoán với diện tích hợp của hai bounding box đó.</a:t>
            </a:r>
            <a:endParaRPr lang="en-US" sz="3600" b="1" i="0" u="none" strike="noStrike" cap="none">
              <a:solidFill>
                <a:srgbClr val="3E5BB2"/>
              </a:solidFill>
              <a:latin typeface="Roboto"/>
              <a:ea typeface="Roboto"/>
              <a:cs typeface="Roboto"/>
              <a:sym typeface="Roboto"/>
            </a:endParaRPr>
          </a:p>
        </p:txBody>
      </p:sp>
    </p:spTree>
    <p:extLst>
      <p:ext uri="{BB962C8B-B14F-4D97-AF65-F5344CB8AC3E}">
        <p14:creationId xmlns:p14="http://schemas.microsoft.com/office/powerpoint/2010/main" val="1716126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
          <p:cNvSpPr/>
          <p:nvPr/>
        </p:nvSpPr>
        <p:spPr>
          <a:xfrm rot="-5400000">
            <a:off x="16698504" y="8806434"/>
            <a:ext cx="851619" cy="850256"/>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182" name="Google Shape;182;p4"/>
          <p:cNvPicPr preferRelativeResize="0"/>
          <p:nvPr/>
        </p:nvPicPr>
        <p:blipFill rotWithShape="1">
          <a:blip r:embed="rId3">
            <a:alphaModFix/>
          </a:blip>
          <a:srcRect/>
          <a:stretch/>
        </p:blipFill>
        <p:spPr>
          <a:xfrm>
            <a:off x="1260601" y="3602141"/>
            <a:ext cx="15670485" cy="1541359"/>
          </a:xfrm>
          <a:prstGeom prst="rect">
            <a:avLst/>
          </a:prstGeom>
          <a:noFill/>
          <a:ln>
            <a:noFill/>
          </a:ln>
        </p:spPr>
      </p:pic>
      <p:sp>
        <p:nvSpPr>
          <p:cNvPr id="183" name="Google Shape;183;p4"/>
          <p:cNvSpPr txBox="1"/>
          <p:nvPr/>
        </p:nvSpPr>
        <p:spPr>
          <a:xfrm>
            <a:off x="1418116" y="2118059"/>
            <a:ext cx="998459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4.1 Dataset</a:t>
            </a:r>
            <a:endParaRPr lang="en-US"/>
          </a:p>
        </p:txBody>
      </p:sp>
      <p:sp>
        <p:nvSpPr>
          <p:cNvPr id="184" name="Google Shape;184;p4"/>
          <p:cNvSpPr txBox="1"/>
          <p:nvPr/>
        </p:nvSpPr>
        <p:spPr>
          <a:xfrm>
            <a:off x="1260601" y="5448110"/>
            <a:ext cx="2973037" cy="4762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000000"/>
                </a:solidFill>
                <a:latin typeface="Roboto"/>
                <a:ea typeface="Roboto"/>
                <a:cs typeface="Roboto"/>
                <a:sym typeface="Roboto"/>
              </a:rPr>
              <a:t>Hơn 10.000 ảnh</a:t>
            </a:r>
            <a:endParaRPr/>
          </a:p>
        </p:txBody>
      </p:sp>
      <p:sp>
        <p:nvSpPr>
          <p:cNvPr id="185" name="Google Shape;185;p4"/>
          <p:cNvSpPr txBox="1"/>
          <p:nvPr/>
        </p:nvSpPr>
        <p:spPr>
          <a:xfrm>
            <a:off x="6109499" y="5448110"/>
            <a:ext cx="1941984" cy="4762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000000"/>
                </a:solidFill>
                <a:latin typeface="Roboto"/>
                <a:ea typeface="Roboto"/>
                <a:cs typeface="Roboto"/>
                <a:sym typeface="Roboto"/>
              </a:rPr>
              <a:t>8.734 ảnh</a:t>
            </a:r>
            <a:endParaRPr/>
          </a:p>
        </p:txBody>
      </p:sp>
      <p:sp>
        <p:nvSpPr>
          <p:cNvPr id="186" name="Google Shape;186;p4"/>
          <p:cNvSpPr txBox="1"/>
          <p:nvPr/>
        </p:nvSpPr>
        <p:spPr>
          <a:xfrm>
            <a:off x="9927908" y="5219510"/>
            <a:ext cx="2949604" cy="9334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0" i="0" u="none" strike="noStrike" cap="none">
                <a:solidFill>
                  <a:srgbClr val="000000"/>
                </a:solidFill>
                <a:latin typeface="Roboto"/>
                <a:ea typeface="Roboto"/>
                <a:cs typeface="Roboto"/>
                <a:sym typeface="Roboto"/>
              </a:rPr>
              <a:t>LabelImg format YOLO</a:t>
            </a:r>
            <a:endParaRPr/>
          </a:p>
        </p:txBody>
      </p:sp>
      <p:sp>
        <p:nvSpPr>
          <p:cNvPr id="187" name="Google Shape;187;p4"/>
          <p:cNvSpPr txBox="1"/>
          <p:nvPr/>
        </p:nvSpPr>
        <p:spPr>
          <a:xfrm>
            <a:off x="14677737" y="5219510"/>
            <a:ext cx="1941984" cy="9334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000" b="0" i="0" u="none" strike="noStrike" cap="none">
                <a:solidFill>
                  <a:srgbClr val="000000"/>
                </a:solidFill>
                <a:latin typeface="Roboto"/>
                <a:ea typeface="Roboto"/>
                <a:cs typeface="Roboto"/>
                <a:sym typeface="Roboto"/>
              </a:rPr>
              <a:t>Kiểm tra thủ công</a:t>
            </a:r>
            <a:endParaRPr/>
          </a:p>
        </p:txBody>
      </p:sp>
      <p:sp>
        <p:nvSpPr>
          <p:cNvPr id="188" name="Google Shape;188;p4"/>
          <p:cNvSpPr txBox="1"/>
          <p:nvPr/>
        </p:nvSpPr>
        <p:spPr>
          <a:xfrm>
            <a:off x="1934940" y="7142412"/>
            <a:ext cx="8349119" cy="208915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1" i="0" u="none" strike="noStrike" cap="none">
                <a:solidFill>
                  <a:srgbClr val="FF1616"/>
                </a:solidFill>
                <a:latin typeface="Roboto"/>
                <a:ea typeface="Roboto"/>
                <a:cs typeface="Roboto"/>
                <a:sym typeface="Roboto"/>
              </a:rPr>
              <a:t>Kết quả thu được:</a:t>
            </a:r>
            <a:endParaRPr/>
          </a:p>
          <a:p>
            <a:pPr marL="863599" marR="0" lvl="1" indent="-431800" algn="l" rtl="0">
              <a:lnSpc>
                <a:spcPct val="140010"/>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Kích thước: 8.734 ảnh</a:t>
            </a:r>
            <a:endParaRPr/>
          </a:p>
          <a:p>
            <a:pPr marL="863599" marR="0" lvl="1" indent="-431800" algn="l" rtl="0">
              <a:lnSpc>
                <a:spcPct val="140010"/>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Tỉ lệ Train:Val:Test = 8:1:1</a:t>
            </a:r>
            <a:endParaRPr/>
          </a:p>
        </p:txBody>
      </p:sp>
      <p:sp>
        <p:nvSpPr>
          <p:cNvPr id="189" name="Google Shape;189;p4"/>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8</a:t>
            </a:r>
            <a:endParaRPr/>
          </a:p>
        </p:txBody>
      </p:sp>
      <p:sp>
        <p:nvSpPr>
          <p:cNvPr id="17" name="Google Shape;264;p10">
            <a:extLst>
              <a:ext uri="{FF2B5EF4-FFF2-40B4-BE49-F238E27FC236}">
                <a16:creationId xmlns:a16="http://schemas.microsoft.com/office/drawing/2014/main" id="{7285BFDB-0B7C-E65E-66A8-6A565E72E220}"/>
              </a:ext>
            </a:extLst>
          </p:cNvPr>
          <p:cNvSpPr txBox="1"/>
          <p:nvPr/>
        </p:nvSpPr>
        <p:spPr>
          <a:xfrm>
            <a:off x="-214077" y="555525"/>
            <a:ext cx="18619840" cy="162506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9600" b="1" i="0" u="none" strike="noStrike" cap="none">
                <a:solidFill>
                  <a:srgbClr val="000000"/>
                </a:solidFill>
                <a:latin typeface="Montserrat ExtraBold"/>
                <a:ea typeface="Montserrat ExtraBold"/>
                <a:cs typeface="Montserrat ExtraBold"/>
                <a:sym typeface="Montserrat ExtraBold"/>
              </a:rPr>
              <a:t> 4. Thực nghiệm và kết quả</a:t>
            </a:r>
            <a:endParaRPr sz="9600" b="1" i="0" u="none" strike="noStrike" cap="none">
              <a:solidFill>
                <a:srgbClr val="000000"/>
              </a:solidFill>
              <a:latin typeface="Montserrat ExtraBold"/>
              <a:ea typeface="Montserrat ExtraBold"/>
              <a:cs typeface="Montserrat ExtraBold"/>
              <a:sym typeface="Montserrat ExtraBold"/>
            </a:endParaRPr>
          </a:p>
        </p:txBody>
      </p:sp>
    </p:spTree>
    <p:extLst>
      <p:ext uri="{BB962C8B-B14F-4D97-AF65-F5344CB8AC3E}">
        <p14:creationId xmlns:p14="http://schemas.microsoft.com/office/powerpoint/2010/main" val="404353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4"/>
          <p:cNvSpPr txBox="1"/>
          <p:nvPr/>
        </p:nvSpPr>
        <p:spPr>
          <a:xfrm>
            <a:off x="1260601" y="643221"/>
            <a:ext cx="998459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4.1 Dataset</a:t>
            </a:r>
            <a:endParaRPr lang="en-US"/>
          </a:p>
        </p:txBody>
      </p:sp>
      <p:sp>
        <p:nvSpPr>
          <p:cNvPr id="189" name="Google Shape;189;p4"/>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9</a:t>
            </a:r>
            <a:endParaRPr/>
          </a:p>
        </p:txBody>
      </p:sp>
      <p:pic>
        <p:nvPicPr>
          <p:cNvPr id="12" name="Hình ảnh 11">
            <a:extLst>
              <a:ext uri="{FF2B5EF4-FFF2-40B4-BE49-F238E27FC236}">
                <a16:creationId xmlns:a16="http://schemas.microsoft.com/office/drawing/2014/main" id="{C510DCFF-FBEA-CAD7-4E7A-4FE7B4AA8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172" y="2505739"/>
            <a:ext cx="5715992" cy="7045499"/>
          </a:xfrm>
          <a:prstGeom prst="rect">
            <a:avLst/>
          </a:prstGeom>
        </p:spPr>
      </p:pic>
      <p:pic>
        <p:nvPicPr>
          <p:cNvPr id="13" name="Hình ảnh 12">
            <a:extLst>
              <a:ext uri="{FF2B5EF4-FFF2-40B4-BE49-F238E27FC236}">
                <a16:creationId xmlns:a16="http://schemas.microsoft.com/office/drawing/2014/main" id="{4DF7541C-9AB6-B5FE-B9D1-254DC1E0F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8623" y="2505740"/>
            <a:ext cx="9528549" cy="7045499"/>
          </a:xfrm>
          <a:prstGeom prst="rect">
            <a:avLst/>
          </a:prstGeom>
        </p:spPr>
      </p:pic>
      <p:sp>
        <p:nvSpPr>
          <p:cNvPr id="15" name="Hộp Văn bản 14">
            <a:extLst>
              <a:ext uri="{FF2B5EF4-FFF2-40B4-BE49-F238E27FC236}">
                <a16:creationId xmlns:a16="http://schemas.microsoft.com/office/drawing/2014/main" id="{A3520718-6C40-2820-6ADA-F6D90FBFAED9}"/>
              </a:ext>
            </a:extLst>
          </p:cNvPr>
          <p:cNvSpPr txBox="1"/>
          <p:nvPr/>
        </p:nvSpPr>
        <p:spPr>
          <a:xfrm>
            <a:off x="1386348" y="1961921"/>
            <a:ext cx="15312837" cy="646331"/>
          </a:xfrm>
          <a:prstGeom prst="rect">
            <a:avLst/>
          </a:prstGeom>
          <a:noFill/>
        </p:spPr>
        <p:txBody>
          <a:bodyPr wrap="square">
            <a:spAutoFit/>
          </a:bodyPr>
          <a:lstStyle/>
          <a:p>
            <a:pPr marL="0" marR="0" algn="ctr">
              <a:spcBef>
                <a:spcPts val="0"/>
              </a:spcBef>
              <a:spcAft>
                <a:spcPts val="600"/>
              </a:spcAft>
            </a:pPr>
            <a:r>
              <a:rPr lang="vi-VN" sz="3600" b="1">
                <a:solidFill>
                  <a:srgbClr val="0070C0"/>
                </a:solidFill>
                <a:effectLst/>
                <a:latin typeface="Roboto" panose="02000000000000000000" pitchFamily="2" charset="0"/>
                <a:ea typeface="Roboto" panose="02000000000000000000" pitchFamily="2" charset="0"/>
                <a:cs typeface="Times New Roman" panose="02020603050405020304" pitchFamily="18" charset="0"/>
              </a:rPr>
              <a:t>Mô phỏng gán nhãn YOLO bằng tool LabelImg</a:t>
            </a:r>
            <a:r>
              <a:rPr lang="en-US" sz="3600" b="1">
                <a:solidFill>
                  <a:srgbClr val="0070C0"/>
                </a:solidFill>
                <a:effectLst/>
                <a:latin typeface="Roboto" panose="02000000000000000000" pitchFamily="2" charset="0"/>
                <a:ea typeface="Roboto" panose="02000000000000000000" pitchFamily="2" charset="0"/>
                <a:cs typeface="Times New Roman" panose="02020603050405020304" pitchFamily="18" charset="0"/>
              </a:rPr>
              <a:t> và output của LabelImg</a:t>
            </a:r>
            <a:endParaRPr lang="vi-VN" sz="3600" b="1">
              <a:solidFill>
                <a:srgbClr val="0070C0"/>
              </a:solidFill>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742753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9"/>
          <p:cNvSpPr txBox="1"/>
          <p:nvPr/>
        </p:nvSpPr>
        <p:spPr>
          <a:xfrm>
            <a:off x="1248847" y="2611162"/>
            <a:ext cx="16010453" cy="6647138"/>
          </a:xfrm>
          <a:prstGeom prst="rect">
            <a:avLst/>
          </a:prstGeom>
          <a:noFill/>
          <a:ln>
            <a:noFill/>
          </a:ln>
        </p:spPr>
        <p:txBody>
          <a:bodyPr spcFirstLastPara="1" wrap="square" lIns="0" tIns="0" rIns="0" bIns="0" anchor="t" anchorCtr="0">
            <a:spAutoFit/>
          </a:bodyPr>
          <a:lstStyle/>
          <a:p>
            <a:pPr marL="0" marR="0" lvl="0" indent="0" algn="l" rtl="0">
              <a:lnSpc>
                <a:spcPct val="140052"/>
              </a:lnSpc>
              <a:spcBef>
                <a:spcPts val="0"/>
              </a:spcBef>
              <a:spcAft>
                <a:spcPts val="0"/>
              </a:spcAft>
              <a:buNone/>
            </a:pPr>
            <a:r>
              <a:rPr lang="en-US" sz="3800" b="1" i="0" u="none" strike="noStrike" cap="none">
                <a:solidFill>
                  <a:srgbClr val="3E5BB2"/>
                </a:solidFill>
                <a:latin typeface="Roboto"/>
                <a:ea typeface="Roboto"/>
                <a:cs typeface="Roboto"/>
                <a:sym typeface="Roboto"/>
              </a:rPr>
              <a:t>Mô hình YOLOv3 và YOLOv4:</a:t>
            </a:r>
            <a:r>
              <a:rPr lang="en-US" sz="3800" b="0" i="0" u="none" strike="noStrike" cap="none">
                <a:solidFill>
                  <a:srgbClr val="000000"/>
                </a:solidFill>
                <a:latin typeface="Roboto"/>
                <a:ea typeface="Roboto"/>
                <a:cs typeface="Roboto"/>
                <a:sym typeface="Roboto"/>
              </a:rPr>
              <a:t> </a:t>
            </a:r>
            <a:endParaRPr/>
          </a:p>
          <a:p>
            <a:pPr marL="820778" marR="0" lvl="1" indent="-410389" algn="l" rtl="0">
              <a:lnSpc>
                <a:spcPct val="140052"/>
              </a:lnSpc>
              <a:spcBef>
                <a:spcPts val="0"/>
              </a:spcBef>
              <a:spcAft>
                <a:spcPts val="0"/>
              </a:spcAft>
              <a:buClr>
                <a:srgbClr val="000000"/>
              </a:buClr>
              <a:buSzPts val="3800"/>
              <a:buFont typeface="Arial"/>
              <a:buChar char="•"/>
            </a:pPr>
            <a:r>
              <a:rPr lang="en-US" sz="3800" b="0" i="0" u="none" strike="noStrike" cap="none">
                <a:solidFill>
                  <a:srgbClr val="000000"/>
                </a:solidFill>
                <a:latin typeface="Roboto"/>
                <a:ea typeface="Roboto"/>
                <a:cs typeface="Roboto"/>
                <a:sym typeface="Roboto"/>
              </a:rPr>
              <a:t>Chỉnh sửa file config: </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 số lớp: 1</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 bacth_size=64</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 max_bactches=6000</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 filter = 18. </a:t>
            </a:r>
            <a:endParaRPr/>
          </a:p>
          <a:p>
            <a:pPr marL="820778" marR="0" lvl="1" indent="-410389" algn="l" rtl="0">
              <a:lnSpc>
                <a:spcPct val="140052"/>
              </a:lnSpc>
              <a:spcBef>
                <a:spcPts val="0"/>
              </a:spcBef>
              <a:spcAft>
                <a:spcPts val="0"/>
              </a:spcAft>
              <a:buClr>
                <a:srgbClr val="000000"/>
              </a:buClr>
              <a:buSzPts val="3800"/>
              <a:buFont typeface="Arial"/>
              <a:buChar char="•"/>
            </a:pPr>
            <a:r>
              <a:rPr lang="en-US" sz="3800" b="0" i="0" u="none" strike="noStrike" cap="none">
                <a:solidFill>
                  <a:srgbClr val="000000"/>
                </a:solidFill>
                <a:latin typeface="Roboto"/>
                <a:ea typeface="Roboto"/>
                <a:cs typeface="Roboto"/>
                <a:sym typeface="Roboto"/>
              </a:rPr>
              <a:t>Thay đổi file weight bắt đầu cho từng mô hình để bắt đầu huấn luyện: </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YOLOv3:  darknet53.conv.74</a:t>
            </a:r>
            <a:endParaRPr/>
          </a:p>
          <a:p>
            <a:pPr marL="0" marR="0" lvl="0" indent="0" algn="l" rtl="0">
              <a:lnSpc>
                <a:spcPct val="140052"/>
              </a:lnSpc>
              <a:spcBef>
                <a:spcPts val="0"/>
              </a:spcBef>
              <a:spcAft>
                <a:spcPts val="0"/>
              </a:spcAft>
              <a:buNone/>
            </a:pPr>
            <a:r>
              <a:rPr lang="en-US" sz="3800" b="0" i="0" u="none" strike="noStrike" cap="none">
                <a:solidFill>
                  <a:srgbClr val="000000"/>
                </a:solidFill>
                <a:latin typeface="Roboto"/>
                <a:ea typeface="Roboto"/>
                <a:cs typeface="Roboto"/>
                <a:sym typeface="Roboto"/>
              </a:rPr>
              <a:t>            YOLOv4: YOLOv4.conv.137</a:t>
            </a:r>
            <a:endParaRPr/>
          </a:p>
          <a:p>
            <a:pPr marL="0" marR="0" lvl="0" indent="0" algn="l"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p:sp>
        <p:nvSpPr>
          <p:cNvPr id="257" name="Google Shape;257;p9"/>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8" name="Google Shape;258;p9"/>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9" name="Google Shape;259;p9"/>
          <p:cNvSpPr txBox="1"/>
          <p:nvPr/>
        </p:nvSpPr>
        <p:spPr>
          <a:xfrm>
            <a:off x="8743310" y="9551239"/>
            <a:ext cx="400690"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10</a:t>
            </a:r>
            <a:endParaRPr/>
          </a:p>
        </p:txBody>
      </p:sp>
      <p:sp>
        <p:nvSpPr>
          <p:cNvPr id="7" name="Google Shape;183;p4">
            <a:extLst>
              <a:ext uri="{FF2B5EF4-FFF2-40B4-BE49-F238E27FC236}">
                <a16:creationId xmlns:a16="http://schemas.microsoft.com/office/drawing/2014/main" id="{B8191714-2D8E-0851-107D-7D97A1B1FF3F}"/>
              </a:ext>
            </a:extLst>
          </p:cNvPr>
          <p:cNvSpPr txBox="1"/>
          <p:nvPr/>
        </p:nvSpPr>
        <p:spPr>
          <a:xfrm>
            <a:off x="1248847" y="1129346"/>
            <a:ext cx="998459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4.2 Thực nghiệm</a:t>
            </a:r>
            <a:endParaRPr lang="en-US"/>
          </a:p>
        </p:txBody>
      </p:sp>
    </p:spTree>
    <p:extLst>
      <p:ext uri="{BB962C8B-B14F-4D97-AF65-F5344CB8AC3E}">
        <p14:creationId xmlns:p14="http://schemas.microsoft.com/office/powerpoint/2010/main" val="314509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10"/>
          <p:cNvSpPr txBox="1"/>
          <p:nvPr/>
        </p:nvSpPr>
        <p:spPr>
          <a:xfrm>
            <a:off x="1189812" y="3618983"/>
            <a:ext cx="16404330" cy="4913333"/>
          </a:xfrm>
          <a:prstGeom prst="rect">
            <a:avLst/>
          </a:prstGeom>
          <a:noFill/>
          <a:ln>
            <a:noFill/>
          </a:ln>
        </p:spPr>
        <p:txBody>
          <a:bodyPr spcFirstLastPara="1" wrap="square" lIns="0" tIns="0" rIns="0" bIns="0" anchor="t" anchorCtr="0">
            <a:spAutoFit/>
          </a:bodyPr>
          <a:lstStyle/>
          <a:p>
            <a:pPr marL="0" marR="0" lvl="0" indent="0" algn="l" rtl="0">
              <a:lnSpc>
                <a:spcPct val="295666"/>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40052"/>
              </a:lnSpc>
              <a:spcBef>
                <a:spcPts val="0"/>
              </a:spcBef>
              <a:spcAft>
                <a:spcPts val="0"/>
              </a:spcAft>
              <a:buNone/>
            </a:pPr>
            <a:r>
              <a:rPr lang="en-US" sz="3800" b="1" i="0" u="none" strike="noStrike" cap="none">
                <a:solidFill>
                  <a:srgbClr val="3E5BB2"/>
                </a:solidFill>
                <a:latin typeface="Roboto"/>
                <a:ea typeface="Roboto"/>
                <a:cs typeface="Roboto"/>
                <a:sym typeface="Roboto"/>
              </a:rPr>
              <a:t>Mô hình YOLOv5:</a:t>
            </a:r>
            <a:r>
              <a:rPr lang="en-US" sz="3800" b="0" i="0" u="none" strike="noStrike" cap="none">
                <a:solidFill>
                  <a:srgbClr val="3E5BB2"/>
                </a:solidFill>
                <a:latin typeface="Roboto"/>
                <a:ea typeface="Roboto"/>
                <a:cs typeface="Roboto"/>
                <a:sym typeface="Roboto"/>
              </a:rPr>
              <a:t> </a:t>
            </a:r>
            <a:endParaRPr/>
          </a:p>
          <a:p>
            <a:pPr marL="820778" marR="0" lvl="1" indent="-410389" algn="l" rtl="0">
              <a:lnSpc>
                <a:spcPct val="140052"/>
              </a:lnSpc>
              <a:spcBef>
                <a:spcPts val="0"/>
              </a:spcBef>
              <a:spcAft>
                <a:spcPts val="0"/>
              </a:spcAft>
              <a:buClr>
                <a:srgbClr val="000000"/>
              </a:buClr>
              <a:buSzPts val="3800"/>
              <a:buFont typeface="Arial"/>
              <a:buChar char="•"/>
            </a:pPr>
            <a:r>
              <a:rPr lang="en-US" sz="3800" b="0" i="0" u="none" strike="noStrike" cap="none">
                <a:solidFill>
                  <a:srgbClr val="000000"/>
                </a:solidFill>
                <a:latin typeface="Roboto"/>
                <a:ea typeface="Roboto"/>
                <a:cs typeface="Roboto"/>
                <a:sym typeface="Roboto"/>
              </a:rPr>
              <a:t>Chỉnh sửa custom_model.yaml từ file model yolov5s.yaml của tác giả: nc = 1 (số lớp). names = QR code.</a:t>
            </a:r>
            <a:r>
              <a:rPr lang="en-US" sz="3800" b="0" i="0" u="none" strike="noStrike" cap="none">
                <a:solidFill>
                  <a:srgbClr val="3E5BB2"/>
                </a:solidFill>
                <a:latin typeface="Roboto"/>
                <a:ea typeface="Roboto"/>
                <a:cs typeface="Roboto"/>
                <a:sym typeface="Roboto"/>
              </a:rPr>
              <a:t> </a:t>
            </a:r>
            <a:endParaRPr lang="en-US" sz="3800">
              <a:solidFill>
                <a:srgbClr val="3E5BB2"/>
              </a:solidFill>
              <a:latin typeface="Roboto"/>
              <a:ea typeface="Roboto"/>
              <a:cs typeface="Roboto"/>
              <a:sym typeface="Roboto"/>
            </a:endParaRPr>
          </a:p>
          <a:p>
            <a:pPr marL="0" marR="0" lvl="0" indent="0" algn="l" rtl="0">
              <a:lnSpc>
                <a:spcPct val="140052"/>
              </a:lnSpc>
              <a:spcBef>
                <a:spcPts val="0"/>
              </a:spcBef>
              <a:spcAft>
                <a:spcPts val="0"/>
              </a:spcAft>
              <a:buNone/>
            </a:pPr>
            <a:r>
              <a:rPr lang="en-US" sz="3800" b="1" i="0" u="none" strike="noStrike" cap="none">
                <a:solidFill>
                  <a:srgbClr val="FF1616"/>
                </a:solidFill>
                <a:latin typeface="Roboto"/>
                <a:ea typeface="Roboto"/>
                <a:cs typeface="Roboto"/>
                <a:sym typeface="Roboto"/>
              </a:rPr>
              <a:t>Tất cả mô hình YOLO đều huấn luyện với ảnh đầu vào kích thước 416x416</a:t>
            </a:r>
            <a:endParaRPr/>
          </a:p>
          <a:p>
            <a:pPr marL="0" marR="0" lvl="0" indent="0" algn="l" rtl="0">
              <a:lnSpc>
                <a:spcPct val="140015"/>
              </a:lnSpc>
              <a:spcBef>
                <a:spcPts val="0"/>
              </a:spcBef>
              <a:spcAft>
                <a:spcPts val="0"/>
              </a:spcAft>
              <a:buNone/>
            </a:pPr>
            <a:endParaRPr sz="3800" b="1" i="0" u="none" strike="noStrike" cap="none">
              <a:solidFill>
                <a:srgbClr val="FF1616"/>
              </a:solidFill>
              <a:latin typeface="Roboto"/>
              <a:ea typeface="Roboto"/>
              <a:cs typeface="Roboto"/>
              <a:sym typeface="Roboto"/>
            </a:endParaRPr>
          </a:p>
        </p:txBody>
      </p:sp>
      <p:sp>
        <p:nvSpPr>
          <p:cNvPr id="266" name="Google Shape;266;p10"/>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67" name="Google Shape;267;p10"/>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68" name="Google Shape;268;p10"/>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11</a:t>
            </a:r>
            <a:endParaRPr/>
          </a:p>
        </p:txBody>
      </p:sp>
      <p:sp>
        <p:nvSpPr>
          <p:cNvPr id="7" name="Google Shape;183;p4">
            <a:extLst>
              <a:ext uri="{FF2B5EF4-FFF2-40B4-BE49-F238E27FC236}">
                <a16:creationId xmlns:a16="http://schemas.microsoft.com/office/drawing/2014/main" id="{5AB437CC-B5FC-56E9-59EE-9071F6C5F78C}"/>
              </a:ext>
            </a:extLst>
          </p:cNvPr>
          <p:cNvSpPr txBox="1"/>
          <p:nvPr/>
        </p:nvSpPr>
        <p:spPr>
          <a:xfrm>
            <a:off x="1248847" y="1129346"/>
            <a:ext cx="998459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4.2 Thực nghiệm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1"/>
          <p:cNvSpPr/>
          <p:nvPr/>
        </p:nvSpPr>
        <p:spPr>
          <a:xfrm rot="5400000">
            <a:off x="-952" y="952"/>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graphicFrame>
        <p:nvGraphicFramePr>
          <p:cNvPr id="274" name="Google Shape;274;p11"/>
          <p:cNvGraphicFramePr/>
          <p:nvPr/>
        </p:nvGraphicFramePr>
        <p:xfrm>
          <a:off x="1187909" y="1940736"/>
          <a:ext cx="16368150" cy="7598775"/>
        </p:xfrm>
        <a:graphic>
          <a:graphicData uri="http://schemas.openxmlformats.org/drawingml/2006/table">
            <a:tbl>
              <a:tblPr>
                <a:noFill/>
                <a:tableStyleId>{A344C550-BDF3-44B2-A579-9602EB71814F}</a:tableStyleId>
              </a:tblPr>
              <a:tblGrid>
                <a:gridCol w="2728025">
                  <a:extLst>
                    <a:ext uri="{9D8B030D-6E8A-4147-A177-3AD203B41FA5}">
                      <a16:colId xmlns:a16="http://schemas.microsoft.com/office/drawing/2014/main" val="20000"/>
                    </a:ext>
                  </a:extLst>
                </a:gridCol>
                <a:gridCol w="2728025">
                  <a:extLst>
                    <a:ext uri="{9D8B030D-6E8A-4147-A177-3AD203B41FA5}">
                      <a16:colId xmlns:a16="http://schemas.microsoft.com/office/drawing/2014/main" val="20001"/>
                    </a:ext>
                  </a:extLst>
                </a:gridCol>
                <a:gridCol w="2728025">
                  <a:extLst>
                    <a:ext uri="{9D8B030D-6E8A-4147-A177-3AD203B41FA5}">
                      <a16:colId xmlns:a16="http://schemas.microsoft.com/office/drawing/2014/main" val="20002"/>
                    </a:ext>
                  </a:extLst>
                </a:gridCol>
                <a:gridCol w="2728025">
                  <a:extLst>
                    <a:ext uri="{9D8B030D-6E8A-4147-A177-3AD203B41FA5}">
                      <a16:colId xmlns:a16="http://schemas.microsoft.com/office/drawing/2014/main" val="20003"/>
                    </a:ext>
                  </a:extLst>
                </a:gridCol>
                <a:gridCol w="2728025">
                  <a:extLst>
                    <a:ext uri="{9D8B030D-6E8A-4147-A177-3AD203B41FA5}">
                      <a16:colId xmlns:a16="http://schemas.microsoft.com/office/drawing/2014/main" val="20004"/>
                    </a:ext>
                  </a:extLst>
                </a:gridCol>
                <a:gridCol w="2728025">
                  <a:extLst>
                    <a:ext uri="{9D8B030D-6E8A-4147-A177-3AD203B41FA5}">
                      <a16:colId xmlns:a16="http://schemas.microsoft.com/office/drawing/2014/main" val="20005"/>
                    </a:ext>
                  </a:extLst>
                </a:gridCol>
              </a:tblGrid>
              <a:tr h="754375">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Model</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IoU</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Precision</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Recall</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mAP (%)</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FPS</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0"/>
                  </a:ext>
                </a:extLst>
              </a:tr>
              <a:tr h="855550">
                <a:tc rowSpan="2">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YOLOv3</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FF1616"/>
                          </a:solidFill>
                          <a:latin typeface="Roboto"/>
                          <a:ea typeface="Roboto"/>
                          <a:cs typeface="Roboto"/>
                          <a:sym typeface="Roboto"/>
                        </a:rPr>
                        <a:t>0.5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0.98</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0.99</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FF1616"/>
                          </a:solidFill>
                          <a:latin typeface="Roboto"/>
                          <a:ea typeface="Roboto"/>
                          <a:cs typeface="Roboto"/>
                          <a:sym typeface="Roboto"/>
                        </a:rPr>
                        <a:t>99.56</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rowSpan="2">
                  <a:txBody>
                    <a:bodyPr/>
                    <a:lstStyle/>
                    <a:p>
                      <a:pPr marL="0" marR="0" lvl="0" indent="0" algn="ctr" rtl="0">
                        <a:spcBef>
                          <a:spcPts val="0"/>
                        </a:spcBef>
                        <a:spcAft>
                          <a:spcPts val="0"/>
                        </a:spcAft>
                        <a:buNone/>
                      </a:pPr>
                      <a:endParaRPr sz="2999"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1"/>
                  </a:ext>
                </a:extLst>
              </a:tr>
              <a:tr h="855550">
                <a:tc vMerge="1">
                  <a:txBody>
                    <a:bodyPr/>
                    <a:lstStyle/>
                    <a:p>
                      <a:endParaRPr lang="vi-VN"/>
                    </a:p>
                  </a:txBody>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0.86</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0.86</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81.04</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vMerge="1">
                  <a:txBody>
                    <a:bodyPr/>
                    <a:lstStyle/>
                    <a:p>
                      <a:endParaRPr lang="vi-VN"/>
                    </a:p>
                  </a:txBody>
                  <a:tcPr/>
                </a:tc>
                <a:extLst>
                  <a:ext uri="{0D108BD9-81ED-4DB2-BD59-A6C34878D82A}">
                    <a16:rowId xmlns:a16="http://schemas.microsoft.com/office/drawing/2014/main" val="10002"/>
                  </a:ext>
                </a:extLst>
              </a:tr>
              <a:tr h="855550">
                <a:tc rowSpan="2">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YOLOv4</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1.00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99.50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rowSpan="2">
                  <a:txBody>
                    <a:bodyPr/>
                    <a:lstStyle/>
                    <a:p>
                      <a:pPr marL="0" marR="0" lvl="0" indent="0" algn="ctr" rtl="0">
                        <a:spcBef>
                          <a:spcPts val="0"/>
                        </a:spcBef>
                        <a:spcAft>
                          <a:spcPts val="0"/>
                        </a:spcAft>
                        <a:buNone/>
                      </a:pPr>
                      <a:endParaRPr sz="2999"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4</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3"/>
                  </a:ext>
                </a:extLst>
              </a:tr>
              <a:tr h="855550">
                <a:tc vMerge="1">
                  <a:txBody>
                    <a:bodyPr/>
                    <a:lstStyle/>
                    <a:p>
                      <a:endParaRPr lang="vi-VN"/>
                    </a:p>
                  </a:txBody>
                  <a:tcPr/>
                </a:tc>
                <a:tc>
                  <a:txBody>
                    <a:bodyPr/>
                    <a:lstStyle/>
                    <a:p>
                      <a:pPr marL="0" marR="0" lvl="0" indent="0" algn="ctr" rtl="0">
                        <a:spcBef>
                          <a:spcPts val="0"/>
                        </a:spcBef>
                        <a:spcAft>
                          <a:spcPts val="0"/>
                        </a:spcAft>
                        <a:buNone/>
                      </a:pPr>
                      <a:r>
                        <a:rPr lang="en-US" sz="2999" b="1" u="none" strike="noStrike" cap="none">
                          <a:solidFill>
                            <a:srgbClr val="FF1616"/>
                          </a:solidFill>
                          <a:latin typeface="Roboto"/>
                          <a:ea typeface="Roboto"/>
                          <a:cs typeface="Roboto"/>
                          <a:sym typeface="Roboto"/>
                        </a:rPr>
                        <a:t>0.75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b="1" u="none" strike="noStrike" cap="none">
                          <a:solidFill>
                            <a:srgbClr val="FF1616"/>
                          </a:solidFill>
                          <a:latin typeface="Roboto"/>
                          <a:ea typeface="Roboto"/>
                          <a:cs typeface="Roboto"/>
                          <a:sym typeface="Roboto"/>
                        </a:rPr>
                        <a:t>93.53</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vMerge="1">
                  <a:txBody>
                    <a:bodyPr/>
                    <a:lstStyle/>
                    <a:p>
                      <a:endParaRPr lang="vi-VN"/>
                    </a:p>
                  </a:txBody>
                  <a:tcPr/>
                </a:tc>
                <a:extLst>
                  <a:ext uri="{0D108BD9-81ED-4DB2-BD59-A6C34878D82A}">
                    <a16:rowId xmlns:a16="http://schemas.microsoft.com/office/drawing/2014/main" val="10004"/>
                  </a:ext>
                </a:extLst>
              </a:tr>
              <a:tr h="855550">
                <a:tc rowSpan="2">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YOLOv4-tiny</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0.99</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97.75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rowSpan="2">
                  <a:txBody>
                    <a:bodyPr/>
                    <a:lstStyle/>
                    <a:p>
                      <a:pPr marL="0" marR="0" lvl="0" indent="0" algn="ctr" rtl="0">
                        <a:spcBef>
                          <a:spcPts val="0"/>
                        </a:spcBef>
                        <a:spcAft>
                          <a:spcPts val="0"/>
                        </a:spcAft>
                        <a:buNone/>
                      </a:pPr>
                      <a:endParaRPr sz="2999" b="1" u="none" strike="noStrike" cap="none">
                        <a:solidFill>
                          <a:srgbClr val="FF1616"/>
                        </a:solidFill>
                        <a:latin typeface="Roboto"/>
                        <a:ea typeface="Roboto"/>
                        <a:cs typeface="Roboto"/>
                        <a:sym typeface="Roboto"/>
                      </a:endParaRPr>
                    </a:p>
                    <a:p>
                      <a:pPr marL="0" marR="0" lvl="0" indent="0" algn="ctr" rtl="0">
                        <a:spcBef>
                          <a:spcPts val="0"/>
                        </a:spcBef>
                        <a:spcAft>
                          <a:spcPts val="0"/>
                        </a:spcAft>
                        <a:buNone/>
                      </a:pPr>
                      <a:r>
                        <a:rPr lang="en-US" sz="2999" b="1" u="none" strike="noStrike" cap="none">
                          <a:solidFill>
                            <a:srgbClr val="FF1616"/>
                          </a:solidFill>
                          <a:latin typeface="Roboto"/>
                          <a:ea typeface="Roboto"/>
                          <a:cs typeface="Roboto"/>
                          <a:sym typeface="Roboto"/>
                        </a:rPr>
                        <a:t>27</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5"/>
                  </a:ext>
                </a:extLst>
              </a:tr>
              <a:tr h="855550">
                <a:tc vMerge="1">
                  <a:txBody>
                    <a:bodyPr/>
                    <a:lstStyle/>
                    <a:p>
                      <a:endParaRPr lang="vi-VN"/>
                    </a:p>
                  </a:txBody>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0.82</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81.54</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vMerge="1">
                  <a:txBody>
                    <a:bodyPr/>
                    <a:lstStyle/>
                    <a:p>
                      <a:endParaRPr lang="vi-VN"/>
                    </a:p>
                  </a:txBody>
                  <a:tcPr/>
                </a:tc>
                <a:extLst>
                  <a:ext uri="{0D108BD9-81ED-4DB2-BD59-A6C34878D82A}">
                    <a16:rowId xmlns:a16="http://schemas.microsoft.com/office/drawing/2014/main" val="10006"/>
                  </a:ext>
                </a:extLst>
              </a:tr>
              <a:tr h="855550">
                <a:tc rowSpan="2">
                  <a:txBody>
                    <a:bodyPr/>
                    <a:lstStyle/>
                    <a:p>
                      <a:pPr marL="0" marR="0" lvl="0" indent="0" algn="ctr" rtl="0">
                        <a:spcBef>
                          <a:spcPts val="0"/>
                        </a:spcBef>
                        <a:spcAft>
                          <a:spcPts val="0"/>
                        </a:spcAft>
                        <a:buNone/>
                      </a:pPr>
                      <a:r>
                        <a:rPr lang="en-US" sz="2999" b="1" u="none" strike="noStrike" cap="none">
                          <a:solidFill>
                            <a:srgbClr val="000000"/>
                          </a:solidFill>
                          <a:latin typeface="Roboto"/>
                          <a:ea typeface="Roboto"/>
                          <a:cs typeface="Roboto"/>
                          <a:sym typeface="Roboto"/>
                        </a:rPr>
                        <a:t>YOLOv5s</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0.98</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0.97</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98.70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rowSpan="2">
                  <a:txBody>
                    <a:bodyPr/>
                    <a:lstStyle/>
                    <a:p>
                      <a:pPr marL="0" marR="0" lvl="0" indent="0" algn="ctr" rtl="0">
                        <a:spcBef>
                          <a:spcPts val="0"/>
                        </a:spcBef>
                        <a:spcAft>
                          <a:spcPts val="0"/>
                        </a:spcAft>
                        <a:buNone/>
                      </a:pPr>
                      <a:endParaRPr sz="2999"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13</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7"/>
                  </a:ext>
                </a:extLst>
              </a:tr>
              <a:tr h="855550">
                <a:tc vMerge="1">
                  <a:txBody>
                    <a:bodyPr/>
                    <a:lstStyle/>
                    <a:p>
                      <a:endParaRPr lang="vi-VN"/>
                    </a:p>
                  </a:txBody>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0.93</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0.75</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2999" u="none" strike="noStrike" cap="none">
                          <a:solidFill>
                            <a:srgbClr val="000000"/>
                          </a:solidFill>
                          <a:latin typeface="Roboto"/>
                          <a:ea typeface="Roboto"/>
                          <a:cs typeface="Roboto"/>
                          <a:sym typeface="Roboto"/>
                        </a:rPr>
                        <a:t>81,70</a:t>
                      </a:r>
                      <a:endParaRPr sz="1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vMerge="1">
                  <a:txBody>
                    <a:bodyPr/>
                    <a:lstStyle/>
                    <a:p>
                      <a:endParaRPr lang="vi-VN"/>
                    </a:p>
                  </a:txBody>
                  <a:tcPr/>
                </a:tc>
                <a:extLst>
                  <a:ext uri="{0D108BD9-81ED-4DB2-BD59-A6C34878D82A}">
                    <a16:rowId xmlns:a16="http://schemas.microsoft.com/office/drawing/2014/main" val="10008"/>
                  </a:ext>
                </a:extLst>
              </a:tr>
            </a:tbl>
          </a:graphicData>
        </a:graphic>
      </p:graphicFrame>
      <p:sp>
        <p:nvSpPr>
          <p:cNvPr id="275" name="Google Shape;275;p11"/>
          <p:cNvSpPr txBox="1"/>
          <p:nvPr/>
        </p:nvSpPr>
        <p:spPr>
          <a:xfrm>
            <a:off x="1635014" y="594906"/>
            <a:ext cx="6379773"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Montserrat ExtraBold"/>
                <a:ea typeface="Montserrat ExtraBold"/>
                <a:cs typeface="Montserrat ExtraBold"/>
                <a:sym typeface="Montserrat ExtraBold"/>
              </a:rPr>
              <a:t>4.3 Kết quả</a:t>
            </a:r>
            <a:endParaRPr/>
          </a:p>
        </p:txBody>
      </p:sp>
      <p:sp>
        <p:nvSpPr>
          <p:cNvPr id="276" name="Google Shape;276;p11"/>
          <p:cNvSpPr txBox="1"/>
          <p:nvPr/>
        </p:nvSpPr>
        <p:spPr>
          <a:xfrm>
            <a:off x="8670682" y="9640350"/>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2"/>
          <p:cNvSpPr/>
          <p:nvPr/>
        </p:nvSpPr>
        <p:spPr>
          <a:xfrm rot="5400000">
            <a:off x="-952" y="952"/>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graphicFrame>
        <p:nvGraphicFramePr>
          <p:cNvPr id="282" name="Google Shape;282;p12"/>
          <p:cNvGraphicFramePr/>
          <p:nvPr/>
        </p:nvGraphicFramePr>
        <p:xfrm>
          <a:off x="1278763" y="3314700"/>
          <a:ext cx="15074350" cy="4528950"/>
        </p:xfrm>
        <a:graphic>
          <a:graphicData uri="http://schemas.openxmlformats.org/drawingml/2006/table">
            <a:tbl>
              <a:tblPr>
                <a:noFill/>
                <a:tableStyleId>{A344C550-BDF3-44B2-A579-9602EB71814F}</a:tableStyleId>
              </a:tblPr>
              <a:tblGrid>
                <a:gridCol w="4757800">
                  <a:extLst>
                    <a:ext uri="{9D8B030D-6E8A-4147-A177-3AD203B41FA5}">
                      <a16:colId xmlns:a16="http://schemas.microsoft.com/office/drawing/2014/main" val="20000"/>
                    </a:ext>
                  </a:extLst>
                </a:gridCol>
                <a:gridCol w="2643775">
                  <a:extLst>
                    <a:ext uri="{9D8B030D-6E8A-4147-A177-3AD203B41FA5}">
                      <a16:colId xmlns:a16="http://schemas.microsoft.com/office/drawing/2014/main" val="20001"/>
                    </a:ext>
                  </a:extLst>
                </a:gridCol>
                <a:gridCol w="2607875">
                  <a:extLst>
                    <a:ext uri="{9D8B030D-6E8A-4147-A177-3AD203B41FA5}">
                      <a16:colId xmlns:a16="http://schemas.microsoft.com/office/drawing/2014/main" val="20002"/>
                    </a:ext>
                  </a:extLst>
                </a:gridCol>
                <a:gridCol w="2385950">
                  <a:extLst>
                    <a:ext uri="{9D8B030D-6E8A-4147-A177-3AD203B41FA5}">
                      <a16:colId xmlns:a16="http://schemas.microsoft.com/office/drawing/2014/main" val="20003"/>
                    </a:ext>
                  </a:extLst>
                </a:gridCol>
                <a:gridCol w="2678950">
                  <a:extLst>
                    <a:ext uri="{9D8B030D-6E8A-4147-A177-3AD203B41FA5}">
                      <a16:colId xmlns:a16="http://schemas.microsoft.com/office/drawing/2014/main" val="20004"/>
                    </a:ext>
                  </a:extLst>
                </a:gridCol>
              </a:tblGrid>
              <a:tr h="1480950">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Framework decode</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YOLOv3</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YOLOv4</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YOLOv4-tiny</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YOLOv5s</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0"/>
                  </a:ext>
                </a:extLst>
              </a:tr>
              <a:tr h="1524000">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Pyzbar</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71.70</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FF1616"/>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FF1616"/>
                          </a:solidFill>
                          <a:latin typeface="Roboto"/>
                          <a:ea typeface="Roboto"/>
                          <a:cs typeface="Roboto"/>
                          <a:sym typeface="Roboto"/>
                        </a:rPr>
                        <a:t>77.36</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73.58</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50.94</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1"/>
                  </a:ext>
                </a:extLst>
              </a:tr>
              <a:tr h="1524000">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QRCodeDetector</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30.19</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33.96</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39.62</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20.75</a:t>
                      </a:r>
                      <a:endParaRPr sz="1100" u="none" strike="noStrike" cap="none"/>
                    </a:p>
                  </a:txBody>
                  <a:tcPr marL="91450" marR="91450" marT="45725" marB="457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2"/>
                  </a:ext>
                </a:extLst>
              </a:tr>
            </a:tbl>
          </a:graphicData>
        </a:graphic>
      </p:graphicFrame>
      <p:sp>
        <p:nvSpPr>
          <p:cNvPr id="283" name="Google Shape;283;p12"/>
          <p:cNvSpPr txBox="1"/>
          <p:nvPr/>
        </p:nvSpPr>
        <p:spPr>
          <a:xfrm>
            <a:off x="1635014" y="594906"/>
            <a:ext cx="6379773" cy="13295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Montserrat ExtraBold"/>
                <a:ea typeface="Montserrat ExtraBold"/>
                <a:cs typeface="Montserrat ExtraBold"/>
                <a:sym typeface="Montserrat ExtraBold"/>
              </a:rPr>
              <a:t>4.3 Kết quả</a:t>
            </a:r>
            <a:endParaRPr/>
          </a:p>
        </p:txBody>
      </p:sp>
      <p:sp>
        <p:nvSpPr>
          <p:cNvPr id="284" name="Google Shape;284;p12"/>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13</a:t>
            </a:r>
            <a:endParaRPr/>
          </a:p>
        </p:txBody>
      </p:sp>
      <p:sp>
        <p:nvSpPr>
          <p:cNvPr id="7" name="Hộp Văn bản 6">
            <a:extLst>
              <a:ext uri="{FF2B5EF4-FFF2-40B4-BE49-F238E27FC236}">
                <a16:creationId xmlns:a16="http://schemas.microsoft.com/office/drawing/2014/main" id="{22BAA161-6BEB-EC35-FBCF-7E7206B32AE1}"/>
              </a:ext>
            </a:extLst>
          </p:cNvPr>
          <p:cNvSpPr txBox="1"/>
          <p:nvPr/>
        </p:nvSpPr>
        <p:spPr>
          <a:xfrm>
            <a:off x="1133507" y="1890122"/>
            <a:ext cx="16579306" cy="787331"/>
          </a:xfrm>
          <a:prstGeom prst="rect">
            <a:avLst/>
          </a:prstGeom>
          <a:noFill/>
        </p:spPr>
        <p:txBody>
          <a:bodyPr wrap="square">
            <a:spAutoFit/>
          </a:bodyPr>
          <a:lstStyle/>
          <a:p>
            <a:pPr marL="0" marR="0" lvl="0" indent="0" algn="l" rtl="0">
              <a:lnSpc>
                <a:spcPct val="140052"/>
              </a:lnSpc>
              <a:spcBef>
                <a:spcPts val="0"/>
              </a:spcBef>
              <a:spcAft>
                <a:spcPts val="0"/>
              </a:spcAft>
              <a:buNone/>
            </a:pPr>
            <a:r>
              <a:rPr lang="en-US" sz="3600" b="1" i="0" u="none" strike="noStrike" cap="none">
                <a:solidFill>
                  <a:srgbClr val="3E5BB2"/>
                </a:solidFill>
                <a:latin typeface="Roboto"/>
                <a:ea typeface="Roboto"/>
                <a:cs typeface="Roboto"/>
                <a:sym typeface="Roboto"/>
              </a:rPr>
              <a:t>Kết quả accuracy của 2 frameword decode kết hợp với các mô hình detection</a:t>
            </a:r>
            <a:endParaRPr lang="en-US"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3"/>
          <p:cNvSpPr/>
          <p:nvPr/>
        </p:nvSpPr>
        <p:spPr>
          <a:xfrm>
            <a:off x="1503369" y="1906309"/>
            <a:ext cx="6323661" cy="3557415"/>
          </a:xfrm>
          <a:custGeom>
            <a:avLst/>
            <a:gdLst/>
            <a:ahLst/>
            <a:cxn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3">
              <a:alphaModFix/>
            </a:blip>
            <a:stretch>
              <a:fillRect l="-36591" t="-50985" r="-15188" b="-335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p:nvPr/>
        </p:nvSpPr>
        <p:spPr>
          <a:xfrm>
            <a:off x="1281714" y="370522"/>
            <a:ext cx="9330299"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b="1" i="0" u="none" strike="noStrike" cap="none">
                <a:solidFill>
                  <a:srgbClr val="000000"/>
                </a:solidFill>
                <a:latin typeface="Montserrat ExtraBold"/>
                <a:ea typeface="Montserrat ExtraBold"/>
                <a:cs typeface="Montserrat ExtraBold"/>
                <a:sym typeface="Montserrat ExtraBold"/>
              </a:rPr>
              <a:t>4.4 Phân tích lỗi</a:t>
            </a:r>
            <a:endParaRPr/>
          </a:p>
        </p:txBody>
      </p:sp>
      <p:sp>
        <p:nvSpPr>
          <p:cNvPr id="291" name="Google Shape;291;p13"/>
          <p:cNvSpPr txBox="1"/>
          <p:nvPr/>
        </p:nvSpPr>
        <p:spPr>
          <a:xfrm>
            <a:off x="1281714" y="1315759"/>
            <a:ext cx="6955188" cy="5143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100F0D"/>
                </a:solidFill>
                <a:latin typeface="Montserrat ExtraBold"/>
                <a:ea typeface="Montserrat ExtraBold"/>
                <a:cs typeface="Montserrat ExtraBold"/>
                <a:sym typeface="Montserrat ExtraBold"/>
              </a:rPr>
              <a:t>Bounding box bao ngoài QR code</a:t>
            </a:r>
            <a:endParaRPr/>
          </a:p>
        </p:txBody>
      </p:sp>
      <p:sp>
        <p:nvSpPr>
          <p:cNvPr id="292" name="Google Shape;292;p13"/>
          <p:cNvSpPr/>
          <p:nvPr/>
        </p:nvSpPr>
        <p:spPr>
          <a:xfrm>
            <a:off x="1597122" y="6381645"/>
            <a:ext cx="6323661" cy="3557415"/>
          </a:xfrm>
          <a:custGeom>
            <a:avLst/>
            <a:gdLst/>
            <a:ahLst/>
            <a:cxn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4">
              <a:alphaModFix/>
            </a:blip>
            <a:stretch>
              <a:fillRect l="-10307" t="-113390" r="-73857" b="-790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txBox="1"/>
          <p:nvPr/>
        </p:nvSpPr>
        <p:spPr>
          <a:xfrm>
            <a:off x="1471050" y="5813118"/>
            <a:ext cx="6955188" cy="5143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100F0D"/>
                </a:solidFill>
                <a:latin typeface="Montserrat ExtraBold"/>
                <a:ea typeface="Montserrat ExtraBold"/>
                <a:cs typeface="Montserrat ExtraBold"/>
                <a:sym typeface="Montserrat ExtraBold"/>
              </a:rPr>
              <a:t>Bounding box vừa khít QR code</a:t>
            </a:r>
            <a:endParaRPr/>
          </a:p>
        </p:txBody>
      </p:sp>
      <p:sp>
        <p:nvSpPr>
          <p:cNvPr id="294" name="Google Shape;294;p13"/>
          <p:cNvSpPr/>
          <p:nvPr/>
        </p:nvSpPr>
        <p:spPr>
          <a:xfrm>
            <a:off x="10525767" y="1906309"/>
            <a:ext cx="6323661" cy="3557415"/>
          </a:xfrm>
          <a:custGeom>
            <a:avLst/>
            <a:gdLst/>
            <a:ahLst/>
            <a:cxn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5">
              <a:alphaModFix/>
            </a:blip>
            <a:stretch>
              <a:fillRect t="-236066" r="-15863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txBox="1"/>
          <p:nvPr/>
        </p:nvSpPr>
        <p:spPr>
          <a:xfrm>
            <a:off x="10140081" y="1315759"/>
            <a:ext cx="7517580" cy="5143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100F0D"/>
                </a:solidFill>
                <a:latin typeface="Montserrat ExtraBold"/>
                <a:ea typeface="Montserrat ExtraBold"/>
                <a:cs typeface="Montserrat ExtraBold"/>
                <a:sym typeface="Montserrat ExtraBold"/>
              </a:rPr>
              <a:t>Bounding box nằm trong QR code</a:t>
            </a:r>
            <a:endParaRPr/>
          </a:p>
        </p:txBody>
      </p:sp>
      <p:sp>
        <p:nvSpPr>
          <p:cNvPr id="296" name="Google Shape;296;p13"/>
          <p:cNvSpPr/>
          <p:nvPr/>
        </p:nvSpPr>
        <p:spPr>
          <a:xfrm>
            <a:off x="10525767" y="6381645"/>
            <a:ext cx="6323661" cy="3557415"/>
          </a:xfrm>
          <a:custGeom>
            <a:avLst/>
            <a:gdLst/>
            <a:ahLst/>
            <a:cxn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6">
              <a:alphaModFix/>
            </a:blip>
            <a:stretch>
              <a:fillRect t="-59396" r="-28929" b="-18631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txBox="1"/>
          <p:nvPr/>
        </p:nvSpPr>
        <p:spPr>
          <a:xfrm>
            <a:off x="11323448" y="5813118"/>
            <a:ext cx="5150846" cy="5143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100F0D"/>
                </a:solidFill>
                <a:latin typeface="Montserrat ExtraBold"/>
                <a:ea typeface="Montserrat ExtraBold"/>
                <a:cs typeface="Montserrat ExtraBold"/>
                <a:sym typeface="Montserrat ExtraBold"/>
              </a:rPr>
              <a:t>Chất lượng ảnh quá thấp</a:t>
            </a:r>
            <a:endParaRPr/>
          </a:p>
        </p:txBody>
      </p:sp>
      <p:sp>
        <p:nvSpPr>
          <p:cNvPr id="298" name="Google Shape;298;p13"/>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cxnSp>
        <p:nvCxnSpPr>
          <p:cNvPr id="303" name="Google Shape;303;p14"/>
          <p:cNvCxnSpPr/>
          <p:nvPr/>
        </p:nvCxnSpPr>
        <p:spPr>
          <a:xfrm rot="5400000">
            <a:off x="3201425" y="6167437"/>
            <a:ext cx="8229600" cy="0"/>
          </a:xfrm>
          <a:prstGeom prst="straightConnector1">
            <a:avLst/>
          </a:prstGeom>
          <a:noFill/>
          <a:ln w="9525" cap="rnd" cmpd="sng">
            <a:solidFill>
              <a:srgbClr val="000000"/>
            </a:solidFill>
            <a:prstDash val="solid"/>
            <a:round/>
            <a:headEnd type="none" w="sm" len="sm"/>
            <a:tailEnd type="none" w="sm" len="sm"/>
          </a:ln>
        </p:spPr>
      </p:cxnSp>
      <p:sp>
        <p:nvSpPr>
          <p:cNvPr id="304" name="Google Shape;304;p14"/>
          <p:cNvSpPr/>
          <p:nvPr/>
        </p:nvSpPr>
        <p:spPr>
          <a:xfrm>
            <a:off x="7320988" y="9108616"/>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06" name="Google Shape;306;p14"/>
          <p:cNvSpPr txBox="1"/>
          <p:nvPr/>
        </p:nvSpPr>
        <p:spPr>
          <a:xfrm>
            <a:off x="990096" y="230834"/>
            <a:ext cx="10530369"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5. Xây dựng ứng dụng</a:t>
            </a:r>
            <a:endParaRPr/>
          </a:p>
        </p:txBody>
      </p:sp>
      <p:sp>
        <p:nvSpPr>
          <p:cNvPr id="307" name="Google Shape;307;p14"/>
          <p:cNvSpPr txBox="1"/>
          <p:nvPr/>
        </p:nvSpPr>
        <p:spPr>
          <a:xfrm>
            <a:off x="604414" y="1530338"/>
            <a:ext cx="8110537" cy="572002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3E5BB2"/>
                </a:solidFill>
                <a:latin typeface="Roboto"/>
                <a:ea typeface="Roboto"/>
                <a:cs typeface="Roboto"/>
                <a:sym typeface="Roboto"/>
              </a:rPr>
              <a:t>Cấu trúc:</a:t>
            </a:r>
            <a:endParaRPr lang="vi-VN" sz="3600"/>
          </a:p>
          <a:p>
            <a:pPr marL="755651" marR="0" lvl="1" indent="-377825" algn="l" rtl="0">
              <a:lnSpc>
                <a:spcPct val="150000"/>
              </a:lnSpc>
              <a:spcBef>
                <a:spcPts val="0"/>
              </a:spcBef>
              <a:spcAft>
                <a:spcPts val="0"/>
              </a:spcAft>
              <a:buClr>
                <a:srgbClr val="000000"/>
              </a:buClr>
              <a:buSzPts val="3500"/>
              <a:buFont typeface="Arial"/>
              <a:buChar char="•"/>
            </a:pPr>
            <a:r>
              <a:rPr lang="vi-VN" sz="3500" b="0" i="0" u="none" strike="noStrike" cap="none">
                <a:solidFill>
                  <a:srgbClr val="000000"/>
                </a:solidFill>
                <a:latin typeface="Roboto"/>
                <a:ea typeface="Roboto"/>
                <a:cs typeface="Roboto"/>
                <a:sym typeface="Roboto"/>
              </a:rPr>
              <a:t>Server detection</a:t>
            </a:r>
            <a:endParaRPr lang="vi-VN"/>
          </a:p>
          <a:p>
            <a:pPr marL="755651" marR="0" lvl="1" indent="-377825" algn="l" rtl="0">
              <a:lnSpc>
                <a:spcPct val="15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Server decode</a:t>
            </a:r>
            <a:endParaRPr/>
          </a:p>
          <a:p>
            <a:pPr marL="755651" marR="0" lvl="1" indent="-377825" algn="l" rtl="0">
              <a:lnSpc>
                <a:spcPct val="15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Server xử lý</a:t>
            </a:r>
            <a:endParaRPr/>
          </a:p>
          <a:p>
            <a:pPr marL="755651" marR="0" lvl="1" indent="-377825" algn="l" rtl="0">
              <a:lnSpc>
                <a:spcPct val="15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Website</a:t>
            </a:r>
            <a:endParaRPr/>
          </a:p>
          <a:p>
            <a:pPr marL="755651" marR="0" lvl="1" indent="-377825" algn="l" rtl="0">
              <a:lnSpc>
                <a:spcPct val="15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Người dùng</a:t>
            </a:r>
            <a:endParaRPr/>
          </a:p>
          <a:p>
            <a:pPr marL="0" marR="0" lvl="0" indent="0" algn="just" rtl="0">
              <a:lnSpc>
                <a:spcPct val="162000"/>
              </a:lnSpc>
              <a:spcBef>
                <a:spcPts val="0"/>
              </a:spcBef>
              <a:spcAft>
                <a:spcPts val="0"/>
              </a:spcAft>
              <a:buNone/>
            </a:pPr>
            <a:endParaRPr sz="3500" b="0" i="0" u="none" strike="noStrike" cap="none">
              <a:solidFill>
                <a:srgbClr val="000000"/>
              </a:solidFill>
              <a:latin typeface="Roboto"/>
              <a:ea typeface="Roboto"/>
              <a:cs typeface="Roboto"/>
              <a:sym typeface="Roboto"/>
            </a:endParaRPr>
          </a:p>
        </p:txBody>
      </p:sp>
      <p:sp>
        <p:nvSpPr>
          <p:cNvPr id="308" name="Google Shape;308;p14"/>
          <p:cNvSpPr txBox="1"/>
          <p:nvPr/>
        </p:nvSpPr>
        <p:spPr>
          <a:xfrm>
            <a:off x="604414" y="6647630"/>
            <a:ext cx="6113327" cy="3506344"/>
          </a:xfrm>
          <a:prstGeom prst="rect">
            <a:avLst/>
          </a:prstGeom>
          <a:noFill/>
          <a:ln>
            <a:noFill/>
          </a:ln>
        </p:spPr>
        <p:txBody>
          <a:bodyPr spcFirstLastPara="1" wrap="square" lIns="0" tIns="0" rIns="0" bIns="0" anchor="t" anchorCtr="0">
            <a:spAutoFit/>
          </a:bodyPr>
          <a:lstStyle/>
          <a:p>
            <a:pPr marL="0" marR="0" lvl="0" indent="0" algn="just" rtl="0">
              <a:lnSpc>
                <a:spcPct val="93000"/>
              </a:lnSpc>
              <a:spcBef>
                <a:spcPts val="0"/>
              </a:spcBef>
              <a:spcAft>
                <a:spcPts val="0"/>
              </a:spcAft>
              <a:buNone/>
            </a:pPr>
            <a:r>
              <a:rPr lang="en-US" sz="3600" b="1" i="0" u="none" strike="noStrike" cap="none">
                <a:solidFill>
                  <a:srgbClr val="3E5BB2"/>
                </a:solidFill>
                <a:latin typeface="Roboto"/>
                <a:ea typeface="Roboto"/>
                <a:cs typeface="Roboto"/>
                <a:sym typeface="Roboto"/>
              </a:rPr>
              <a:t>Các option: </a:t>
            </a:r>
          </a:p>
          <a:p>
            <a:pPr marL="0" marR="0" lvl="0" indent="0" algn="just" rtl="0">
              <a:lnSpc>
                <a:spcPct val="93000"/>
              </a:lnSpc>
              <a:spcBef>
                <a:spcPts val="0"/>
              </a:spcBef>
              <a:spcAft>
                <a:spcPts val="0"/>
              </a:spcAft>
              <a:buNone/>
            </a:pPr>
            <a:endParaRPr sz="3500" b="1" i="0" u="none" strike="noStrike" cap="none">
              <a:solidFill>
                <a:srgbClr val="3E5BB2"/>
              </a:solidFill>
              <a:latin typeface="Roboto"/>
              <a:ea typeface="Roboto"/>
              <a:cs typeface="Roboto"/>
              <a:sym typeface="Roboto"/>
            </a:endParaRPr>
          </a:p>
          <a:p>
            <a:pPr marL="755651" marR="0" lvl="1" indent="-377825" algn="just" rtl="0">
              <a:lnSpc>
                <a:spcPct val="93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Scan QR code with image </a:t>
            </a:r>
            <a:endParaRPr/>
          </a:p>
          <a:p>
            <a:pPr marL="0" marR="0" lvl="0" indent="0" algn="just" rtl="0">
              <a:lnSpc>
                <a:spcPct val="93000"/>
              </a:lnSpc>
              <a:spcBef>
                <a:spcPts val="0"/>
              </a:spcBef>
              <a:spcAft>
                <a:spcPts val="0"/>
              </a:spcAft>
              <a:buNone/>
            </a:pPr>
            <a:endParaRPr sz="3500" b="0" i="0" u="none" strike="noStrike" cap="none">
              <a:solidFill>
                <a:srgbClr val="000000"/>
              </a:solidFill>
              <a:latin typeface="Roboto"/>
              <a:ea typeface="Roboto"/>
              <a:cs typeface="Roboto"/>
              <a:sym typeface="Roboto"/>
            </a:endParaRPr>
          </a:p>
          <a:p>
            <a:pPr marL="755651" marR="0" lvl="1" indent="-377825" algn="just" rtl="0">
              <a:lnSpc>
                <a:spcPct val="93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Scan QR code with video </a:t>
            </a:r>
            <a:endParaRPr/>
          </a:p>
          <a:p>
            <a:pPr marL="0" marR="0" lvl="0" indent="0" algn="just" rtl="0">
              <a:lnSpc>
                <a:spcPct val="93000"/>
              </a:lnSpc>
              <a:spcBef>
                <a:spcPts val="0"/>
              </a:spcBef>
              <a:spcAft>
                <a:spcPts val="0"/>
              </a:spcAft>
              <a:buNone/>
            </a:pPr>
            <a:endParaRPr sz="3500" b="0" i="0" u="none" strike="noStrike" cap="none">
              <a:solidFill>
                <a:srgbClr val="000000"/>
              </a:solidFill>
              <a:latin typeface="Roboto"/>
              <a:ea typeface="Roboto"/>
              <a:cs typeface="Roboto"/>
              <a:sym typeface="Roboto"/>
            </a:endParaRPr>
          </a:p>
          <a:p>
            <a:pPr marL="755651" marR="0" lvl="1" indent="-377825" algn="just" rtl="0">
              <a:lnSpc>
                <a:spcPct val="93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Scan QR code with camera </a:t>
            </a:r>
            <a:endParaRPr/>
          </a:p>
        </p:txBody>
      </p:sp>
      <p:sp>
        <p:nvSpPr>
          <p:cNvPr id="310" name="Google Shape;310;p14"/>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15</a:t>
            </a:r>
            <a:endParaRPr/>
          </a:p>
        </p:txBody>
      </p:sp>
      <p:pic>
        <p:nvPicPr>
          <p:cNvPr id="11" name="Hình ảnh 10">
            <a:extLst>
              <a:ext uri="{FF2B5EF4-FFF2-40B4-BE49-F238E27FC236}">
                <a16:creationId xmlns:a16="http://schemas.microsoft.com/office/drawing/2014/main" id="{442C03F4-0AF0-07ED-6A0F-4CD1E388338A}"/>
              </a:ext>
            </a:extLst>
          </p:cNvPr>
          <p:cNvPicPr>
            <a:picLocks noChangeAspect="1"/>
          </p:cNvPicPr>
          <p:nvPr/>
        </p:nvPicPr>
        <p:blipFill>
          <a:blip r:embed="rId3"/>
          <a:stretch>
            <a:fillRect/>
          </a:stretch>
        </p:blipFill>
        <p:spPr>
          <a:xfrm>
            <a:off x="9144000" y="2653673"/>
            <a:ext cx="7994111" cy="5877086"/>
          </a:xfrm>
          <a:prstGeom prst="rect">
            <a:avLst/>
          </a:prstGeom>
        </p:spPr>
      </p:pic>
      <p:sp>
        <p:nvSpPr>
          <p:cNvPr id="13" name="Hộp Văn bản 12">
            <a:extLst>
              <a:ext uri="{FF2B5EF4-FFF2-40B4-BE49-F238E27FC236}">
                <a16:creationId xmlns:a16="http://schemas.microsoft.com/office/drawing/2014/main" id="{A5D3EB82-EAAD-B786-EFC5-B90549FDC26A}"/>
              </a:ext>
            </a:extLst>
          </p:cNvPr>
          <p:cNvSpPr txBox="1"/>
          <p:nvPr/>
        </p:nvSpPr>
        <p:spPr>
          <a:xfrm>
            <a:off x="7683910" y="1756241"/>
            <a:ext cx="9144000" cy="607539"/>
          </a:xfrm>
          <a:prstGeom prst="rect">
            <a:avLst/>
          </a:prstGeom>
          <a:noFill/>
        </p:spPr>
        <p:txBody>
          <a:bodyPr wrap="square">
            <a:spAutoFit/>
          </a:bodyPr>
          <a:lstStyle/>
          <a:p>
            <a:pPr marL="0" marR="0" lvl="0" indent="0" algn="just" rtl="0">
              <a:lnSpc>
                <a:spcPct val="93000"/>
              </a:lnSpc>
              <a:spcBef>
                <a:spcPts val="0"/>
              </a:spcBef>
              <a:spcAft>
                <a:spcPts val="0"/>
              </a:spcAft>
              <a:buNone/>
            </a:pPr>
            <a:r>
              <a:rPr lang="en-US" sz="3600" b="1" i="0" u="none" strike="noStrike" cap="none">
                <a:solidFill>
                  <a:srgbClr val="3E5BB2"/>
                </a:solidFill>
                <a:latin typeface="Roboto"/>
                <a:ea typeface="Roboto"/>
                <a:cs typeface="Roboto"/>
                <a:sym typeface="Roboto"/>
              </a:rPr>
              <a:t>Sơ đồ Use Case</a:t>
            </a:r>
          </a:p>
        </p:txBody>
      </p:sp>
    </p:spTree>
    <p:extLst>
      <p:ext uri="{BB962C8B-B14F-4D97-AF65-F5344CB8AC3E}">
        <p14:creationId xmlns:p14="http://schemas.microsoft.com/office/powerpoint/2010/main" val="1756849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cxnSp>
        <p:nvCxnSpPr>
          <p:cNvPr id="303" name="Google Shape;303;p14"/>
          <p:cNvCxnSpPr/>
          <p:nvPr/>
        </p:nvCxnSpPr>
        <p:spPr>
          <a:xfrm rot="5400000">
            <a:off x="5762124" y="6172200"/>
            <a:ext cx="8229600" cy="0"/>
          </a:xfrm>
          <a:prstGeom prst="straightConnector1">
            <a:avLst/>
          </a:prstGeom>
          <a:noFill/>
          <a:ln w="9525" cap="rnd" cmpd="sng">
            <a:solidFill>
              <a:srgbClr val="000000"/>
            </a:solidFill>
            <a:prstDash val="solid"/>
            <a:round/>
            <a:headEnd type="none" w="sm" len="sm"/>
            <a:tailEnd type="none" w="sm" len="sm"/>
          </a:ln>
        </p:spPr>
      </p:cxnSp>
      <p:sp>
        <p:nvSpPr>
          <p:cNvPr id="306" name="Google Shape;306;p14"/>
          <p:cNvSpPr txBox="1"/>
          <p:nvPr/>
        </p:nvSpPr>
        <p:spPr>
          <a:xfrm>
            <a:off x="990096" y="230834"/>
            <a:ext cx="10530369"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5. Xây dựng ứng dụng</a:t>
            </a:r>
            <a:endParaRPr/>
          </a:p>
        </p:txBody>
      </p:sp>
      <p:sp>
        <p:nvSpPr>
          <p:cNvPr id="307" name="Google Shape;307;p14"/>
          <p:cNvSpPr txBox="1"/>
          <p:nvPr/>
        </p:nvSpPr>
        <p:spPr>
          <a:xfrm>
            <a:off x="604414" y="1530338"/>
            <a:ext cx="8110537" cy="8309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3E5BB2"/>
                </a:solidFill>
                <a:latin typeface="Roboto"/>
                <a:ea typeface="Roboto"/>
                <a:cs typeface="Roboto"/>
                <a:sym typeface="Roboto"/>
              </a:rPr>
              <a:t>Sơ đồ tuần tự:</a:t>
            </a:r>
            <a:endParaRPr lang="vi-VN" sz="3600"/>
          </a:p>
        </p:txBody>
      </p:sp>
      <p:sp>
        <p:nvSpPr>
          <p:cNvPr id="310" name="Google Shape;310;p14"/>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16</a:t>
            </a:r>
            <a:endParaRPr/>
          </a:p>
        </p:txBody>
      </p:sp>
      <p:sp>
        <p:nvSpPr>
          <p:cNvPr id="13" name="Hộp Văn bản 12">
            <a:extLst>
              <a:ext uri="{FF2B5EF4-FFF2-40B4-BE49-F238E27FC236}">
                <a16:creationId xmlns:a16="http://schemas.microsoft.com/office/drawing/2014/main" id="{A5D3EB82-EAAD-B786-EFC5-B90549FDC26A}"/>
              </a:ext>
            </a:extLst>
          </p:cNvPr>
          <p:cNvSpPr txBox="1"/>
          <p:nvPr/>
        </p:nvSpPr>
        <p:spPr>
          <a:xfrm>
            <a:off x="10065081" y="1642066"/>
            <a:ext cx="9144000" cy="607539"/>
          </a:xfrm>
          <a:prstGeom prst="rect">
            <a:avLst/>
          </a:prstGeom>
          <a:noFill/>
        </p:spPr>
        <p:txBody>
          <a:bodyPr wrap="square">
            <a:spAutoFit/>
          </a:bodyPr>
          <a:lstStyle/>
          <a:p>
            <a:pPr marL="0" marR="0" lvl="0" indent="0" algn="just" rtl="0">
              <a:lnSpc>
                <a:spcPct val="93000"/>
              </a:lnSpc>
              <a:spcBef>
                <a:spcPts val="0"/>
              </a:spcBef>
              <a:spcAft>
                <a:spcPts val="0"/>
              </a:spcAft>
              <a:buNone/>
            </a:pPr>
            <a:r>
              <a:rPr lang="en-US" sz="3600" b="1" i="0" u="none" strike="noStrike" cap="none">
                <a:solidFill>
                  <a:srgbClr val="3E5BB2"/>
                </a:solidFill>
                <a:latin typeface="Roboto"/>
                <a:ea typeface="Roboto"/>
                <a:cs typeface="Roboto"/>
                <a:sym typeface="Roboto"/>
              </a:rPr>
              <a:t>Sơ đồ trạng thái</a:t>
            </a:r>
          </a:p>
        </p:txBody>
      </p:sp>
      <p:pic>
        <p:nvPicPr>
          <p:cNvPr id="10" name="Hình ảnh 9">
            <a:extLst>
              <a:ext uri="{FF2B5EF4-FFF2-40B4-BE49-F238E27FC236}">
                <a16:creationId xmlns:a16="http://schemas.microsoft.com/office/drawing/2014/main" id="{C7613CAE-59F8-432D-1F5F-D1EF6330A56F}"/>
              </a:ext>
            </a:extLst>
          </p:cNvPr>
          <p:cNvPicPr>
            <a:picLocks noChangeAspect="1"/>
          </p:cNvPicPr>
          <p:nvPr/>
        </p:nvPicPr>
        <p:blipFill>
          <a:blip r:embed="rId3"/>
          <a:stretch>
            <a:fillRect/>
          </a:stretch>
        </p:blipFill>
        <p:spPr>
          <a:xfrm>
            <a:off x="-1" y="2878741"/>
            <a:ext cx="9688769" cy="6397993"/>
          </a:xfrm>
          <a:prstGeom prst="rect">
            <a:avLst/>
          </a:prstGeom>
        </p:spPr>
      </p:pic>
      <p:pic>
        <p:nvPicPr>
          <p:cNvPr id="12" name="Hình ảnh 11">
            <a:extLst>
              <a:ext uri="{FF2B5EF4-FFF2-40B4-BE49-F238E27FC236}">
                <a16:creationId xmlns:a16="http://schemas.microsoft.com/office/drawing/2014/main" id="{9056670B-C10E-32A6-F109-68CA0C1AACE0}"/>
              </a:ext>
            </a:extLst>
          </p:cNvPr>
          <p:cNvPicPr>
            <a:picLocks noChangeAspect="1"/>
          </p:cNvPicPr>
          <p:nvPr/>
        </p:nvPicPr>
        <p:blipFill>
          <a:blip r:embed="rId4"/>
          <a:stretch>
            <a:fillRect/>
          </a:stretch>
        </p:blipFill>
        <p:spPr>
          <a:xfrm>
            <a:off x="12125150" y="2288330"/>
            <a:ext cx="3848819" cy="7262909"/>
          </a:xfrm>
          <a:prstGeom prst="rect">
            <a:avLst/>
          </a:prstGeom>
        </p:spPr>
      </p:pic>
      <p:sp>
        <p:nvSpPr>
          <p:cNvPr id="14" name="Hộp Văn bản 13">
            <a:extLst>
              <a:ext uri="{FF2B5EF4-FFF2-40B4-BE49-F238E27FC236}">
                <a16:creationId xmlns:a16="http://schemas.microsoft.com/office/drawing/2014/main" id="{F98E5A46-38CB-65B9-350B-F50501009D84}"/>
              </a:ext>
            </a:extLst>
          </p:cNvPr>
          <p:cNvSpPr txBox="1"/>
          <p:nvPr/>
        </p:nvSpPr>
        <p:spPr>
          <a:xfrm>
            <a:off x="9248959" y="9486363"/>
            <a:ext cx="9601200" cy="369332"/>
          </a:xfrm>
          <a:prstGeom prst="rect">
            <a:avLst/>
          </a:prstGeom>
          <a:noFill/>
        </p:spPr>
        <p:txBody>
          <a:bodyPr wrap="square">
            <a:spAutoFit/>
          </a:bodyPr>
          <a:lstStyle/>
          <a:p>
            <a:pPr marL="0" marR="0" algn="ctr">
              <a:spcBef>
                <a:spcPts val="0"/>
              </a:spcBef>
              <a:spcAft>
                <a:spcPts val="600"/>
              </a:spcAft>
            </a:pPr>
            <a:r>
              <a:rPr lang="vi-VN" sz="1800" i="1">
                <a:effectLst/>
                <a:latin typeface="Times New Roman" panose="02020603050405020304" pitchFamily="18" charset="0"/>
                <a:ea typeface="Calibri" panose="020F0502020204030204" pitchFamily="34" charset="0"/>
                <a:cs typeface="Times New Roman" panose="02020603050405020304" pitchFamily="18" charset="0"/>
              </a:rPr>
              <a:t>Sơ đồ trạng thái chức năng “Chọn ảnh từ thiết bị”</a:t>
            </a:r>
          </a:p>
        </p:txBody>
      </p:sp>
      <p:sp>
        <p:nvSpPr>
          <p:cNvPr id="15" name="Hộp Văn bản 14">
            <a:extLst>
              <a:ext uri="{FF2B5EF4-FFF2-40B4-BE49-F238E27FC236}">
                <a16:creationId xmlns:a16="http://schemas.microsoft.com/office/drawing/2014/main" id="{557F912C-C236-25B1-F6B5-51199BD13E38}"/>
              </a:ext>
            </a:extLst>
          </p:cNvPr>
          <p:cNvSpPr txBox="1"/>
          <p:nvPr/>
        </p:nvSpPr>
        <p:spPr>
          <a:xfrm>
            <a:off x="659618" y="9486952"/>
            <a:ext cx="8156320" cy="369332"/>
          </a:xfrm>
          <a:prstGeom prst="rect">
            <a:avLst/>
          </a:prstGeom>
          <a:noFill/>
        </p:spPr>
        <p:txBody>
          <a:bodyPr wrap="square">
            <a:spAutoFit/>
          </a:bodyPr>
          <a:lstStyle/>
          <a:p>
            <a:pPr marL="0" marR="0" algn="ctr">
              <a:spcBef>
                <a:spcPts val="0"/>
              </a:spcBef>
              <a:spcAft>
                <a:spcPts val="600"/>
              </a:spcAft>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 </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Sơ đồ tuần tự chức năng “Chọn hình ảnh từ thiết bị”</a:t>
            </a:r>
          </a:p>
        </p:txBody>
      </p:sp>
    </p:spTree>
    <p:extLst>
      <p:ext uri="{BB962C8B-B14F-4D97-AF65-F5344CB8AC3E}">
        <p14:creationId xmlns:p14="http://schemas.microsoft.com/office/powerpoint/2010/main" val="733586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028700" y="8396036"/>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89" name="Google Shape;89;p1"/>
          <p:cNvSpPr/>
          <p:nvPr/>
        </p:nvSpPr>
        <p:spPr>
          <a:xfrm rot="10800000">
            <a:off x="16126638" y="658203"/>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cxnSp>
        <p:nvCxnSpPr>
          <p:cNvPr id="90" name="Google Shape;90;p1"/>
          <p:cNvCxnSpPr/>
          <p:nvPr/>
        </p:nvCxnSpPr>
        <p:spPr>
          <a:xfrm>
            <a:off x="1028700" y="9591675"/>
            <a:ext cx="16287750" cy="0"/>
          </a:xfrm>
          <a:prstGeom prst="straightConnector1">
            <a:avLst/>
          </a:prstGeom>
          <a:noFill/>
          <a:ln w="9525" cap="flat" cmpd="sng">
            <a:solidFill>
              <a:srgbClr val="000000"/>
            </a:solidFill>
            <a:prstDash val="solid"/>
            <a:round/>
            <a:headEnd type="none" w="sm" len="sm"/>
            <a:tailEnd type="none" w="sm" len="sm"/>
          </a:ln>
        </p:spPr>
      </p:cxnSp>
      <p:cxnSp>
        <p:nvCxnSpPr>
          <p:cNvPr id="91" name="Google Shape;91;p1"/>
          <p:cNvCxnSpPr/>
          <p:nvPr/>
        </p:nvCxnSpPr>
        <p:spPr>
          <a:xfrm>
            <a:off x="1028700" y="647700"/>
            <a:ext cx="16287750" cy="0"/>
          </a:xfrm>
          <a:prstGeom prst="straightConnector1">
            <a:avLst/>
          </a:prstGeom>
          <a:noFill/>
          <a:ln w="9525" cap="flat" cmpd="sng">
            <a:solidFill>
              <a:srgbClr val="000000"/>
            </a:solidFill>
            <a:prstDash val="solid"/>
            <a:round/>
            <a:headEnd type="none" w="sm" len="sm"/>
            <a:tailEnd type="none" w="sm" len="sm"/>
          </a:ln>
        </p:spPr>
      </p:cxnSp>
      <p:pic>
        <p:nvPicPr>
          <p:cNvPr id="92" name="Google Shape;92;p1"/>
          <p:cNvPicPr preferRelativeResize="0"/>
          <p:nvPr/>
        </p:nvPicPr>
        <p:blipFill rotWithShape="1">
          <a:blip r:embed="rId3">
            <a:alphaModFix/>
          </a:blip>
          <a:srcRect/>
          <a:stretch/>
        </p:blipFill>
        <p:spPr>
          <a:xfrm>
            <a:off x="483937" y="813156"/>
            <a:ext cx="2493774" cy="1246887"/>
          </a:xfrm>
          <a:prstGeom prst="rect">
            <a:avLst/>
          </a:prstGeom>
          <a:noFill/>
          <a:ln>
            <a:noFill/>
          </a:ln>
        </p:spPr>
      </p:pic>
      <p:sp>
        <p:nvSpPr>
          <p:cNvPr id="93" name="Google Shape;93;p1"/>
          <p:cNvSpPr txBox="1"/>
          <p:nvPr/>
        </p:nvSpPr>
        <p:spPr>
          <a:xfrm>
            <a:off x="4027286" y="7476556"/>
            <a:ext cx="13026388" cy="99568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a:solidFill>
                  <a:srgbClr val="000000"/>
                </a:solidFill>
                <a:latin typeface="Roboto"/>
                <a:ea typeface="Roboto"/>
                <a:cs typeface="Roboto"/>
                <a:sym typeface="Roboto"/>
              </a:rPr>
              <a:t>Giảng viên hướng dẫn: ThS. Phạm Thế Sơn</a:t>
            </a:r>
            <a:endParaRPr/>
          </a:p>
          <a:p>
            <a:pPr marL="0" marR="0" lvl="0" indent="0" algn="l" rtl="0">
              <a:lnSpc>
                <a:spcPct val="140000"/>
              </a:lnSpc>
              <a:spcBef>
                <a:spcPts val="0"/>
              </a:spcBef>
              <a:spcAft>
                <a:spcPts val="0"/>
              </a:spcAft>
              <a:buNone/>
            </a:pPr>
            <a:r>
              <a:rPr lang="en-US" sz="2800" b="0" i="0" u="none" strike="noStrike" cap="none">
                <a:solidFill>
                  <a:srgbClr val="000000"/>
                </a:solidFill>
                <a:latin typeface="Roboto"/>
                <a:ea typeface="Roboto"/>
                <a:cs typeface="Roboto"/>
                <a:sym typeface="Roboto"/>
              </a:rPr>
              <a:t>Sinh viên thực hiện     : Nguyễn Xuân Vinh - 18521655 </a:t>
            </a:r>
            <a:endParaRPr/>
          </a:p>
        </p:txBody>
      </p:sp>
      <p:sp>
        <p:nvSpPr>
          <p:cNvPr id="94" name="Google Shape;94;p1"/>
          <p:cNvSpPr txBox="1"/>
          <p:nvPr/>
        </p:nvSpPr>
        <p:spPr>
          <a:xfrm>
            <a:off x="1242760" y="3024928"/>
            <a:ext cx="16016540" cy="12001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b="1" i="0" u="none" strike="noStrike" cap="none">
                <a:solidFill>
                  <a:srgbClr val="000000"/>
                </a:solidFill>
                <a:latin typeface="Montserrat ExtraBold"/>
                <a:ea typeface="Montserrat ExtraBold"/>
                <a:cs typeface="Montserrat ExtraBold"/>
                <a:sym typeface="Montserrat ExtraBold"/>
              </a:rPr>
              <a:t>KHÓA LUẬN TỐT NGHIỆP</a:t>
            </a:r>
            <a:endParaRPr/>
          </a:p>
        </p:txBody>
      </p:sp>
      <p:sp>
        <p:nvSpPr>
          <p:cNvPr id="95" name="Google Shape;95;p1"/>
          <p:cNvSpPr txBox="1"/>
          <p:nvPr/>
        </p:nvSpPr>
        <p:spPr>
          <a:xfrm>
            <a:off x="2476438" y="850495"/>
            <a:ext cx="9966458" cy="107696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r>
              <a:rPr lang="en-US" sz="2799" b="1" i="0" u="none" strike="noStrike" cap="none">
                <a:solidFill>
                  <a:srgbClr val="000000"/>
                </a:solidFill>
                <a:latin typeface="Montserrat ExtraBold"/>
                <a:ea typeface="Montserrat ExtraBold"/>
                <a:cs typeface="Montserrat ExtraBold"/>
                <a:sym typeface="Montserrat ExtraBold"/>
              </a:rPr>
              <a:t>TRƯỜNG ĐẠI HỌC CÔNG NGHỆ THÔNG TIN </a:t>
            </a:r>
            <a:endParaRPr/>
          </a:p>
          <a:p>
            <a:pPr marL="0" marR="0" lvl="0" indent="0" algn="ctr" rtl="0">
              <a:lnSpc>
                <a:spcPct val="160021"/>
              </a:lnSpc>
              <a:spcBef>
                <a:spcPts val="0"/>
              </a:spcBef>
              <a:spcAft>
                <a:spcPts val="0"/>
              </a:spcAft>
              <a:buNone/>
            </a:pPr>
            <a:r>
              <a:rPr lang="en-US" sz="2799" b="1" i="0" u="none" strike="noStrike" cap="none">
                <a:solidFill>
                  <a:srgbClr val="000000"/>
                </a:solidFill>
                <a:latin typeface="Montserrat ExtraBold"/>
                <a:ea typeface="Montserrat ExtraBold"/>
                <a:cs typeface="Montserrat ExtraBold"/>
                <a:sym typeface="Montserrat ExtraBold"/>
              </a:rPr>
              <a:t>ĐẠI HỌC QUỐC GIA TP HỒ CHÍ MINH</a:t>
            </a:r>
            <a:endParaRPr/>
          </a:p>
        </p:txBody>
      </p:sp>
      <p:sp>
        <p:nvSpPr>
          <p:cNvPr id="96" name="Google Shape;96;p1"/>
          <p:cNvSpPr txBox="1"/>
          <p:nvPr/>
        </p:nvSpPr>
        <p:spPr>
          <a:xfrm>
            <a:off x="986755" y="5082328"/>
            <a:ext cx="1650950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1" i="0" u="none" strike="noStrike" cap="none">
                <a:solidFill>
                  <a:srgbClr val="000000"/>
                </a:solidFill>
                <a:latin typeface="Montserrat SemiBold"/>
                <a:ea typeface="Montserrat SemiBold"/>
                <a:cs typeface="Montserrat SemiBold"/>
                <a:sym typeface="Montserrat SemiBold"/>
              </a:rPr>
              <a:t>ĐỀ TÀI: </a:t>
            </a:r>
            <a:r>
              <a:rPr lang="en-US" sz="4500" b="1" i="0" u="none" strike="noStrike" cap="none">
                <a:solidFill>
                  <a:srgbClr val="000000"/>
                </a:solidFill>
                <a:latin typeface="Montserrat"/>
                <a:ea typeface="Montserrat"/>
                <a:cs typeface="Montserrat"/>
                <a:sym typeface="Montserrat"/>
              </a:rPr>
              <a:t>XÂY DỰNG ỨNG DỤNG NHẬN DIỆN VÀ </a:t>
            </a:r>
            <a:endParaRPr/>
          </a:p>
          <a:p>
            <a:pPr marL="0" marR="0" lvl="0" indent="0" algn="ctr" rtl="0">
              <a:lnSpc>
                <a:spcPct val="120000"/>
              </a:lnSpc>
              <a:spcBef>
                <a:spcPts val="0"/>
              </a:spcBef>
              <a:spcAft>
                <a:spcPts val="0"/>
              </a:spcAft>
              <a:buNone/>
            </a:pPr>
            <a:r>
              <a:rPr lang="en-US" sz="4500" b="1" i="0" u="none" strike="noStrike" cap="none">
                <a:solidFill>
                  <a:srgbClr val="000000"/>
                </a:solidFill>
                <a:latin typeface="Montserrat"/>
                <a:ea typeface="Montserrat"/>
                <a:cs typeface="Montserrat"/>
                <a:sym typeface="Montserrat"/>
              </a:rPr>
              <a:t>GIẢI MÃ QR ĐƯỢC NHÚNG TRONG VIDEO TRỰC TUYẾN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p14"/>
          <p:cNvSpPr txBox="1"/>
          <p:nvPr/>
        </p:nvSpPr>
        <p:spPr>
          <a:xfrm>
            <a:off x="990096" y="230834"/>
            <a:ext cx="10530369"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5. Xây dựng ứng dụng</a:t>
            </a:r>
            <a:endParaRPr/>
          </a:p>
        </p:txBody>
      </p:sp>
      <p:sp>
        <p:nvSpPr>
          <p:cNvPr id="307" name="Google Shape;307;p14"/>
          <p:cNvSpPr txBox="1"/>
          <p:nvPr/>
        </p:nvSpPr>
        <p:spPr>
          <a:xfrm>
            <a:off x="722378" y="2274386"/>
            <a:ext cx="8110537" cy="8309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3E5BB2"/>
                </a:solidFill>
                <a:latin typeface="Roboto"/>
                <a:ea typeface="Roboto"/>
                <a:cs typeface="Roboto"/>
                <a:sym typeface="Roboto"/>
              </a:rPr>
              <a:t>Luồng xử lý dữ liệu</a:t>
            </a:r>
            <a:endParaRPr lang="vi-VN" sz="3600"/>
          </a:p>
        </p:txBody>
      </p:sp>
      <p:sp>
        <p:nvSpPr>
          <p:cNvPr id="310" name="Google Shape;310;p14"/>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17</a:t>
            </a:r>
            <a:endParaRPr/>
          </a:p>
        </p:txBody>
      </p:sp>
      <p:pic>
        <p:nvPicPr>
          <p:cNvPr id="11" name="Hình ảnh 10">
            <a:extLst>
              <a:ext uri="{FF2B5EF4-FFF2-40B4-BE49-F238E27FC236}">
                <a16:creationId xmlns:a16="http://schemas.microsoft.com/office/drawing/2014/main" id="{62D2F2D5-6E70-0FD8-C95C-D80A0137A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815" y="3105383"/>
            <a:ext cx="10530369" cy="2330894"/>
          </a:xfrm>
          <a:prstGeom prst="rect">
            <a:avLst/>
          </a:prstGeom>
        </p:spPr>
      </p:pic>
      <p:sp>
        <p:nvSpPr>
          <p:cNvPr id="7" name="Google Shape;307;p14">
            <a:extLst>
              <a:ext uri="{FF2B5EF4-FFF2-40B4-BE49-F238E27FC236}">
                <a16:creationId xmlns:a16="http://schemas.microsoft.com/office/drawing/2014/main" id="{86868507-EAB7-D280-2982-20A52B26A8CC}"/>
              </a:ext>
            </a:extLst>
          </p:cNvPr>
          <p:cNvSpPr txBox="1"/>
          <p:nvPr/>
        </p:nvSpPr>
        <p:spPr>
          <a:xfrm>
            <a:off x="722378" y="5951192"/>
            <a:ext cx="14615945" cy="325473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3E5BB2"/>
                </a:solidFill>
                <a:latin typeface="Roboto"/>
                <a:ea typeface="Roboto"/>
                <a:cs typeface="Roboto"/>
                <a:sym typeface="Roboto"/>
              </a:rPr>
              <a:t>Mô hình lựa chọn với từng option:</a:t>
            </a:r>
            <a:endParaRPr lang="vi-VN" sz="3600"/>
          </a:p>
          <a:p>
            <a:pPr marL="755651" marR="0" lvl="1" indent="-377825" algn="l" rtl="0">
              <a:lnSpc>
                <a:spcPct val="150000"/>
              </a:lnSpc>
              <a:spcBef>
                <a:spcPts val="0"/>
              </a:spcBef>
              <a:spcAft>
                <a:spcPts val="0"/>
              </a:spcAft>
              <a:buClr>
                <a:srgbClr val="000000"/>
              </a:buClr>
              <a:buSzPts val="3500"/>
              <a:buFont typeface="Arial"/>
              <a:buChar char="•"/>
            </a:pPr>
            <a:r>
              <a:rPr lang="vi-VN" sz="3500" b="0" i="0" u="none" strike="noStrike" cap="none">
                <a:solidFill>
                  <a:srgbClr val="000000"/>
                </a:solidFill>
                <a:latin typeface="Roboto"/>
                <a:ea typeface="Roboto"/>
                <a:cs typeface="Roboto"/>
                <a:sym typeface="Roboto"/>
              </a:rPr>
              <a:t>Scan QR code with image: YOLOv4 + Pyzbar</a:t>
            </a:r>
            <a:endParaRPr lang="vi-VN" sz="3500">
              <a:latin typeface="Roboto"/>
              <a:ea typeface="Roboto"/>
              <a:cs typeface="Roboto"/>
              <a:sym typeface="Roboto"/>
            </a:endParaRPr>
          </a:p>
          <a:p>
            <a:pPr marL="755651" marR="0" lvl="1" indent="-377825" algn="l" rtl="0">
              <a:lnSpc>
                <a:spcPct val="150000"/>
              </a:lnSpc>
              <a:spcBef>
                <a:spcPts val="0"/>
              </a:spcBef>
              <a:spcAft>
                <a:spcPts val="0"/>
              </a:spcAft>
              <a:buClr>
                <a:srgbClr val="000000"/>
              </a:buClr>
              <a:buSzPts val="3500"/>
              <a:buFont typeface="Arial"/>
              <a:buChar char="•"/>
            </a:pPr>
            <a:r>
              <a:rPr lang="vi-VN" sz="3500">
                <a:latin typeface="Roboto"/>
                <a:ea typeface="Roboto"/>
                <a:sym typeface="Roboto"/>
              </a:rPr>
              <a:t>Scan QR code with video: YOLOv4-tiny + Pyzbar</a:t>
            </a:r>
          </a:p>
          <a:p>
            <a:pPr marL="755651" marR="0" lvl="1" indent="-377825" algn="l" rtl="0">
              <a:lnSpc>
                <a:spcPct val="150000"/>
              </a:lnSpc>
              <a:spcBef>
                <a:spcPts val="0"/>
              </a:spcBef>
              <a:spcAft>
                <a:spcPts val="0"/>
              </a:spcAft>
              <a:buClr>
                <a:srgbClr val="000000"/>
              </a:buClr>
              <a:buSzPts val="3500"/>
              <a:buFont typeface="Arial"/>
              <a:buChar char="•"/>
            </a:pPr>
            <a:r>
              <a:rPr lang="vi-VN" sz="3500">
                <a:latin typeface="Roboto"/>
                <a:ea typeface="Roboto"/>
                <a:sym typeface="Roboto"/>
              </a:rPr>
              <a:t>Scan QR code with camera: YOLOv4-tiny + Pyzbar</a:t>
            </a:r>
            <a:endParaRPr lang="vi-VN"/>
          </a:p>
        </p:txBody>
      </p:sp>
    </p:spTree>
    <p:extLst>
      <p:ext uri="{BB962C8B-B14F-4D97-AF65-F5344CB8AC3E}">
        <p14:creationId xmlns:p14="http://schemas.microsoft.com/office/powerpoint/2010/main" val="1941703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p:nvPr/>
        </p:nvSpPr>
        <p:spPr>
          <a:xfrm rot="5400000">
            <a:off x="-952" y="952"/>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16" name="Google Shape;316;p15"/>
          <p:cNvSpPr txBox="1"/>
          <p:nvPr/>
        </p:nvSpPr>
        <p:spPr>
          <a:xfrm>
            <a:off x="1515970" y="1028700"/>
            <a:ext cx="7154711"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a:solidFill>
                  <a:srgbClr val="000000"/>
                </a:solidFill>
                <a:latin typeface="Montserrat ExtraBold"/>
                <a:ea typeface="Montserrat ExtraBold"/>
                <a:cs typeface="Montserrat ExtraBold"/>
                <a:sym typeface="Montserrat ExtraBold"/>
              </a:rPr>
              <a:t>6.1 Kết luận</a:t>
            </a:r>
            <a:endParaRPr/>
          </a:p>
        </p:txBody>
      </p:sp>
      <p:sp>
        <p:nvSpPr>
          <p:cNvPr id="317" name="Google Shape;317;p15"/>
          <p:cNvSpPr txBox="1"/>
          <p:nvPr/>
        </p:nvSpPr>
        <p:spPr>
          <a:xfrm>
            <a:off x="1464080" y="2734424"/>
            <a:ext cx="15359840" cy="5763261"/>
          </a:xfrm>
          <a:prstGeom prst="rect">
            <a:avLst/>
          </a:prstGeom>
          <a:noFill/>
          <a:ln>
            <a:noFill/>
          </a:ln>
        </p:spPr>
        <p:txBody>
          <a:bodyPr spcFirstLastPara="1" wrap="square" lIns="0" tIns="0" rIns="0" bIns="0" anchor="t" anchorCtr="0">
            <a:spAutoFit/>
          </a:bodyPr>
          <a:lstStyle/>
          <a:p>
            <a:pPr marL="885179" marR="0" lvl="1" indent="-442590"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Xây dựng bộ dữ liệu </a:t>
            </a:r>
            <a:r>
              <a:rPr lang="en-US" sz="4099" b="0" i="0" u="none" strike="noStrike" cap="none">
                <a:solidFill>
                  <a:srgbClr val="3E5BB2"/>
                </a:solidFill>
                <a:latin typeface="Roboto"/>
                <a:ea typeface="Roboto"/>
                <a:cs typeface="Roboto"/>
                <a:sym typeface="Roboto"/>
              </a:rPr>
              <a:t>8.734</a:t>
            </a:r>
            <a:r>
              <a:rPr lang="en-US" sz="4099" b="0" i="0" u="none" strike="noStrike" cap="none">
                <a:solidFill>
                  <a:srgbClr val="FF1616"/>
                </a:solidFill>
                <a:latin typeface="Roboto"/>
                <a:ea typeface="Roboto"/>
                <a:cs typeface="Roboto"/>
                <a:sym typeface="Roboto"/>
              </a:rPr>
              <a:t> </a:t>
            </a:r>
            <a:r>
              <a:rPr lang="en-US" sz="4099" b="0" i="0" u="none" strike="noStrike" cap="none">
                <a:solidFill>
                  <a:srgbClr val="000000"/>
                </a:solidFill>
                <a:latin typeface="Roboto"/>
                <a:ea typeface="Roboto"/>
                <a:cs typeface="Roboto"/>
                <a:sym typeface="Roboto"/>
              </a:rPr>
              <a:t>ảnh QR code.</a:t>
            </a:r>
            <a:endParaRPr/>
          </a:p>
          <a:p>
            <a:pPr marL="885179" marR="0" lvl="1" indent="-442590"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Kết quả tốt nhất: </a:t>
            </a:r>
            <a:endParaRPr/>
          </a:p>
          <a:p>
            <a:pPr marL="1770358" marR="0" lvl="2" indent="-590119"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IoU = </a:t>
            </a:r>
            <a:r>
              <a:rPr lang="en-US" sz="4099" b="0" i="0" u="none" strike="noStrike" cap="none">
                <a:solidFill>
                  <a:srgbClr val="FF1616"/>
                </a:solidFill>
                <a:latin typeface="Roboto"/>
                <a:ea typeface="Roboto"/>
                <a:cs typeface="Roboto"/>
                <a:sym typeface="Roboto"/>
              </a:rPr>
              <a:t>0.5</a:t>
            </a:r>
            <a:r>
              <a:rPr lang="en-US" sz="4099" b="0" i="0" u="none" strike="noStrike" cap="none">
                <a:solidFill>
                  <a:srgbClr val="000000"/>
                </a:solidFill>
                <a:latin typeface="Roboto"/>
                <a:ea typeface="Roboto"/>
                <a:cs typeface="Roboto"/>
                <a:sym typeface="Roboto"/>
              </a:rPr>
              <a:t> là YOLOv3 với mAP = </a:t>
            </a:r>
            <a:r>
              <a:rPr lang="en-US" sz="4099" b="0" i="0" u="none" strike="noStrike" cap="none">
                <a:solidFill>
                  <a:srgbClr val="FF1616"/>
                </a:solidFill>
                <a:latin typeface="Roboto"/>
                <a:ea typeface="Roboto"/>
                <a:cs typeface="Roboto"/>
                <a:sym typeface="Roboto"/>
              </a:rPr>
              <a:t>99.56%</a:t>
            </a:r>
            <a:r>
              <a:rPr lang="en-US" sz="4099" b="0" i="0" u="none" strike="noStrike" cap="none">
                <a:solidFill>
                  <a:srgbClr val="000000"/>
                </a:solidFill>
                <a:latin typeface="Roboto"/>
                <a:ea typeface="Roboto"/>
                <a:cs typeface="Roboto"/>
                <a:sym typeface="Roboto"/>
              </a:rPr>
              <a:t>.</a:t>
            </a:r>
            <a:endParaRPr/>
          </a:p>
          <a:p>
            <a:pPr marL="1770358" marR="0" lvl="2" indent="-590119"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IoU = </a:t>
            </a:r>
            <a:r>
              <a:rPr lang="en-US" sz="4099" b="0" i="0" u="none" strike="noStrike" cap="none">
                <a:solidFill>
                  <a:srgbClr val="FF1616"/>
                </a:solidFill>
                <a:latin typeface="Roboto"/>
                <a:ea typeface="Roboto"/>
                <a:cs typeface="Roboto"/>
                <a:sym typeface="Roboto"/>
              </a:rPr>
              <a:t>0.75</a:t>
            </a:r>
            <a:r>
              <a:rPr lang="en-US" sz="4099" b="0" i="0" u="none" strike="noStrike" cap="none">
                <a:solidFill>
                  <a:srgbClr val="000000"/>
                </a:solidFill>
                <a:latin typeface="Roboto"/>
                <a:ea typeface="Roboto"/>
                <a:cs typeface="Roboto"/>
                <a:sym typeface="Roboto"/>
              </a:rPr>
              <a:t> là YOLOv4 với mAP = </a:t>
            </a:r>
            <a:r>
              <a:rPr lang="en-US" sz="4099" b="0" i="0" u="none" strike="noStrike" cap="none">
                <a:solidFill>
                  <a:srgbClr val="FF1616"/>
                </a:solidFill>
                <a:latin typeface="Roboto"/>
                <a:ea typeface="Roboto"/>
                <a:cs typeface="Roboto"/>
                <a:sym typeface="Roboto"/>
              </a:rPr>
              <a:t>93.53%</a:t>
            </a:r>
            <a:r>
              <a:rPr lang="en-US" sz="4099" b="0" i="0" u="none" strike="noStrike" cap="none">
                <a:solidFill>
                  <a:srgbClr val="000000"/>
                </a:solidFill>
                <a:latin typeface="Roboto"/>
                <a:ea typeface="Roboto"/>
                <a:cs typeface="Roboto"/>
                <a:sym typeface="Roboto"/>
              </a:rPr>
              <a:t>. </a:t>
            </a:r>
            <a:endParaRPr/>
          </a:p>
          <a:p>
            <a:pPr marL="885179" marR="0" lvl="1" indent="-442590"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FPS cao nhất là YOLOv4-tiny với </a:t>
            </a:r>
            <a:r>
              <a:rPr lang="en-US" sz="4099" b="0" i="0" u="none" strike="noStrike" cap="none">
                <a:solidFill>
                  <a:srgbClr val="FF1616"/>
                </a:solidFill>
                <a:latin typeface="Roboto"/>
                <a:ea typeface="Roboto"/>
                <a:cs typeface="Roboto"/>
                <a:sym typeface="Roboto"/>
              </a:rPr>
              <a:t>27 FPS</a:t>
            </a:r>
            <a:r>
              <a:rPr lang="en-US" sz="4099" b="0" i="0" u="none" strike="noStrike" cap="none">
                <a:solidFill>
                  <a:srgbClr val="000000"/>
                </a:solidFill>
                <a:latin typeface="Roboto"/>
                <a:ea typeface="Roboto"/>
                <a:cs typeface="Roboto"/>
                <a:sym typeface="Roboto"/>
              </a:rPr>
              <a:t>.</a:t>
            </a:r>
            <a:endParaRPr/>
          </a:p>
          <a:p>
            <a:pPr marL="885179" marR="0" lvl="1" indent="-442590"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Kết quả tốt nhất cho việc giải mã QR code là YOLOv4+Pyzbar với accuracy = </a:t>
            </a:r>
            <a:r>
              <a:rPr lang="en-US" sz="4099" b="0" i="0" u="none" strike="noStrike" cap="none">
                <a:solidFill>
                  <a:srgbClr val="FF1616"/>
                </a:solidFill>
                <a:latin typeface="Roboto"/>
                <a:ea typeface="Roboto"/>
                <a:cs typeface="Roboto"/>
                <a:sym typeface="Roboto"/>
              </a:rPr>
              <a:t>77.36%</a:t>
            </a:r>
            <a:endParaRPr/>
          </a:p>
          <a:p>
            <a:pPr marL="885179" marR="0" lvl="1" indent="-442590" algn="just" rtl="0">
              <a:lnSpc>
                <a:spcPct val="140009"/>
              </a:lnSpc>
              <a:spcBef>
                <a:spcPts val="0"/>
              </a:spcBef>
              <a:spcAft>
                <a:spcPts val="0"/>
              </a:spcAft>
              <a:buClr>
                <a:srgbClr val="000000"/>
              </a:buClr>
              <a:buSzPts val="4099"/>
              <a:buFont typeface="Arial"/>
              <a:buChar char="•"/>
            </a:pPr>
            <a:r>
              <a:rPr lang="en-US" sz="4099" b="0" i="0" u="none" strike="noStrike" cap="none">
                <a:solidFill>
                  <a:srgbClr val="000000"/>
                </a:solidFill>
                <a:latin typeface="Roboto"/>
                <a:ea typeface="Roboto"/>
                <a:cs typeface="Roboto"/>
                <a:sym typeface="Roboto"/>
              </a:rPr>
              <a:t>Xây dựng được một ứng dụng scan QR code.</a:t>
            </a:r>
            <a:endParaRPr/>
          </a:p>
        </p:txBody>
      </p:sp>
      <p:sp>
        <p:nvSpPr>
          <p:cNvPr id="318" name="Google Shape;318;p15"/>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6"/>
          <p:cNvSpPr/>
          <p:nvPr/>
        </p:nvSpPr>
        <p:spPr>
          <a:xfrm>
            <a:off x="1033045" y="1028700"/>
            <a:ext cx="16069499" cy="7843958"/>
          </a:xfrm>
          <a:prstGeom prst="rect">
            <a:avLst/>
          </a:prstGeom>
          <a:solidFill>
            <a:srgbClr val="3E5BB2">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txBox="1"/>
          <p:nvPr/>
        </p:nvSpPr>
        <p:spPr>
          <a:xfrm>
            <a:off x="1676400" y="1581535"/>
            <a:ext cx="1622625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a:solidFill>
                  <a:srgbClr val="000000"/>
                </a:solidFill>
                <a:latin typeface="Montserrat"/>
                <a:ea typeface="Montserrat"/>
                <a:cs typeface="Montserrat"/>
                <a:sym typeface="Montserrat"/>
              </a:rPr>
              <a:t>6.2 Hướng phát triển</a:t>
            </a:r>
            <a:endParaRPr sz="9000" b="1" i="0" u="none" strike="noStrike" cap="none">
              <a:solidFill>
                <a:srgbClr val="000000"/>
              </a:solidFill>
              <a:latin typeface="Montserrat"/>
              <a:ea typeface="Montserrat"/>
              <a:cs typeface="Montserrat"/>
              <a:sym typeface="Montserrat"/>
            </a:endParaRPr>
          </a:p>
        </p:txBody>
      </p:sp>
      <p:sp>
        <p:nvSpPr>
          <p:cNvPr id="325" name="Google Shape;325;p16"/>
          <p:cNvSpPr/>
          <p:nvPr/>
        </p:nvSpPr>
        <p:spPr>
          <a:xfrm rot="10800000">
            <a:off x="16260016" y="1048130"/>
            <a:ext cx="838183" cy="83684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26" name="Google Shape;326;p16"/>
          <p:cNvSpPr txBox="1"/>
          <p:nvPr/>
        </p:nvSpPr>
        <p:spPr>
          <a:xfrm>
            <a:off x="1948512" y="3978225"/>
            <a:ext cx="13417223" cy="3051810"/>
          </a:xfrm>
          <a:prstGeom prst="rect">
            <a:avLst/>
          </a:prstGeom>
          <a:noFill/>
          <a:ln>
            <a:noFill/>
          </a:ln>
        </p:spPr>
        <p:txBody>
          <a:bodyPr spcFirstLastPara="1" wrap="square" lIns="0" tIns="0" rIns="0" bIns="0" anchor="t" anchorCtr="0">
            <a:spAutoFit/>
          </a:bodyPr>
          <a:lstStyle/>
          <a:p>
            <a:pPr marL="863599" marR="0" lvl="1" indent="-431800" algn="just" rtl="0">
              <a:lnSpc>
                <a:spcPct val="153013"/>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Khảo sát và chỉnh sửa giao diện.</a:t>
            </a:r>
            <a:endParaRPr/>
          </a:p>
          <a:p>
            <a:pPr marL="863599" marR="0" lvl="1" indent="-431800" algn="just" rtl="0">
              <a:lnSpc>
                <a:spcPct val="153013"/>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Tăng cường thêm các chức năng.</a:t>
            </a:r>
            <a:endParaRPr/>
          </a:p>
          <a:p>
            <a:pPr marL="863599" marR="0" lvl="1" indent="-431800" algn="just" rtl="0">
              <a:lnSpc>
                <a:spcPct val="153013"/>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Tối ưu hóa tốc độ hệ thống.</a:t>
            </a:r>
            <a:endParaRPr/>
          </a:p>
          <a:p>
            <a:pPr marL="863599" marR="0" lvl="1" indent="-431800" algn="just" rtl="0">
              <a:lnSpc>
                <a:spcPct val="153013"/>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Xây dựng ứng dụng trên thiết bị di động.</a:t>
            </a:r>
            <a:endParaRPr/>
          </a:p>
        </p:txBody>
      </p:sp>
      <p:sp>
        <p:nvSpPr>
          <p:cNvPr id="327" name="Google Shape;327;p16"/>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19</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1033045" y="1028700"/>
            <a:ext cx="16069499" cy="7843958"/>
          </a:xfrm>
          <a:prstGeom prst="rect">
            <a:avLst/>
          </a:prstGeom>
          <a:solidFill>
            <a:srgbClr val="3E5BB2">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txBox="1"/>
          <p:nvPr/>
        </p:nvSpPr>
        <p:spPr>
          <a:xfrm>
            <a:off x="1676400" y="1581535"/>
            <a:ext cx="16226255"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a:solidFill>
                  <a:srgbClr val="000000"/>
                </a:solidFill>
                <a:latin typeface="Montserrat"/>
                <a:ea typeface="Montserrat"/>
                <a:cs typeface="Montserrat"/>
                <a:sym typeface="Montserrat"/>
              </a:rPr>
              <a:t>6.3 Danh mục tác giả</a:t>
            </a:r>
            <a:endParaRPr sz="9000" b="1" i="0" u="none" strike="noStrike" cap="none">
              <a:solidFill>
                <a:srgbClr val="000000"/>
              </a:solidFill>
              <a:latin typeface="Montserrat"/>
              <a:ea typeface="Montserrat"/>
              <a:cs typeface="Montserrat"/>
              <a:sym typeface="Montserrat"/>
            </a:endParaRPr>
          </a:p>
        </p:txBody>
      </p:sp>
      <p:sp>
        <p:nvSpPr>
          <p:cNvPr id="334" name="Google Shape;334;p17"/>
          <p:cNvSpPr/>
          <p:nvPr/>
        </p:nvSpPr>
        <p:spPr>
          <a:xfrm rot="10800000">
            <a:off x="16260016" y="1048130"/>
            <a:ext cx="838183" cy="83684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35" name="Google Shape;335;p17"/>
          <p:cNvSpPr txBox="1"/>
          <p:nvPr/>
        </p:nvSpPr>
        <p:spPr>
          <a:xfrm>
            <a:off x="1126116" y="3314547"/>
            <a:ext cx="15883355" cy="4624599"/>
          </a:xfrm>
          <a:prstGeom prst="rect">
            <a:avLst/>
          </a:prstGeom>
          <a:noFill/>
          <a:ln>
            <a:noFill/>
          </a:ln>
        </p:spPr>
        <p:txBody>
          <a:bodyPr spcFirstLastPara="1" wrap="square" lIns="0" tIns="0" rIns="0" bIns="0" anchor="t" anchorCtr="0">
            <a:spAutoFit/>
          </a:bodyPr>
          <a:lstStyle/>
          <a:p>
            <a:pPr marL="431798" marR="0" lvl="1" indent="0" algn="just" rtl="0">
              <a:lnSpc>
                <a:spcPct val="152975"/>
              </a:lnSpc>
              <a:spcBef>
                <a:spcPts val="0"/>
              </a:spcBef>
              <a:spcAft>
                <a:spcPts val="0"/>
              </a:spcAft>
              <a:buNone/>
            </a:pPr>
            <a:r>
              <a:rPr lang="en-US" sz="4000" b="1" i="0" u="none" strike="noStrike" cap="none">
                <a:solidFill>
                  <a:srgbClr val="000000"/>
                </a:solidFill>
                <a:latin typeface="Roboto"/>
                <a:ea typeface="Roboto"/>
                <a:cs typeface="Roboto"/>
                <a:sym typeface="Roboto"/>
              </a:rPr>
              <a:t>Xuan-Vinh Nguyen</a:t>
            </a:r>
            <a:r>
              <a:rPr lang="en-US" sz="4000" b="0" i="0" u="none" strike="noStrike" cap="none">
                <a:solidFill>
                  <a:srgbClr val="000000"/>
                </a:solidFill>
                <a:latin typeface="Roboto"/>
                <a:ea typeface="Roboto"/>
                <a:cs typeface="Roboto"/>
                <a:sym typeface="Roboto"/>
              </a:rPr>
              <a:t>, Gia-Huy Lam, Quang-Nhat Le, Quoc-Loc Duong, The-Manh Nguyen, Bao-Long Le, Quang Dieu Tran, Trong-Hop Do, Nhu-Ngoc Dao. (2021). </a:t>
            </a:r>
            <a:r>
              <a:rPr lang="en-US" sz="4000" b="1" i="0" u="none" strike="noStrike" cap="none">
                <a:solidFill>
                  <a:srgbClr val="000000"/>
                </a:solidFill>
                <a:latin typeface="Roboto"/>
                <a:ea typeface="Roboto"/>
                <a:cs typeface="Roboto"/>
                <a:sym typeface="Roboto"/>
              </a:rPr>
              <a:t>Intelligent Augmented Video Streaming Services Using Lightweight QR Code Scanner</a:t>
            </a:r>
            <a:r>
              <a:rPr lang="en-US" sz="4000" b="0" i="0" u="none" strike="noStrike" cap="none">
                <a:solidFill>
                  <a:srgbClr val="000000"/>
                </a:solidFill>
                <a:latin typeface="Roboto"/>
                <a:ea typeface="Roboto"/>
                <a:cs typeface="Roboto"/>
                <a:sym typeface="Roboto"/>
              </a:rPr>
              <a:t>. Processdings of </a:t>
            </a:r>
            <a:r>
              <a:rPr lang="en-US" sz="4000" b="1" i="0" u="none" strike="noStrike" cap="none">
                <a:solidFill>
                  <a:srgbClr val="000000"/>
                </a:solidFill>
                <a:latin typeface="Roboto"/>
                <a:ea typeface="Roboto"/>
                <a:cs typeface="Roboto"/>
                <a:sym typeface="Roboto"/>
              </a:rPr>
              <a:t>2021 IEEE International Conference on Communication, Networks and Satellite (COMNETSAT)</a:t>
            </a:r>
            <a:r>
              <a:rPr lang="en-US" sz="4000" b="0" i="0" u="none" strike="noStrike" cap="none">
                <a:solidFill>
                  <a:srgbClr val="000000"/>
                </a:solidFill>
                <a:latin typeface="Roboto"/>
                <a:ea typeface="Roboto"/>
                <a:cs typeface="Roboto"/>
                <a:sym typeface="Roboto"/>
              </a:rPr>
              <a:t>, 103-107</a:t>
            </a:r>
            <a:endParaRPr sz="3999" b="0" i="0" u="none" strike="noStrike" cap="none">
              <a:solidFill>
                <a:srgbClr val="000000"/>
              </a:solidFill>
              <a:latin typeface="Roboto"/>
              <a:ea typeface="Roboto"/>
              <a:cs typeface="Roboto"/>
              <a:sym typeface="Roboto"/>
            </a:endParaRPr>
          </a:p>
        </p:txBody>
      </p:sp>
      <p:sp>
        <p:nvSpPr>
          <p:cNvPr id="336" name="Google Shape;336;p17"/>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8"/>
          <p:cNvSpPr txBox="1"/>
          <p:nvPr/>
        </p:nvSpPr>
        <p:spPr>
          <a:xfrm>
            <a:off x="1028700" y="386641"/>
            <a:ext cx="16226255"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a:ea typeface="Montserrat"/>
                <a:cs typeface="Montserrat"/>
                <a:sym typeface="Montserrat"/>
              </a:rPr>
              <a:t>7. Demo</a:t>
            </a:r>
            <a:endParaRPr/>
          </a:p>
        </p:txBody>
      </p:sp>
      <p:sp>
        <p:nvSpPr>
          <p:cNvPr id="342" name="Google Shape;342;p18"/>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21</a:t>
            </a:r>
            <a:endParaRPr/>
          </a:p>
        </p:txBody>
      </p:sp>
      <p:sp>
        <p:nvSpPr>
          <p:cNvPr id="5" name="Google Shape;317;p15">
            <a:extLst>
              <a:ext uri="{FF2B5EF4-FFF2-40B4-BE49-F238E27FC236}">
                <a16:creationId xmlns:a16="http://schemas.microsoft.com/office/drawing/2014/main" id="{D83CF71F-873D-0BB5-E744-F4ABFD4080D2}"/>
              </a:ext>
            </a:extLst>
          </p:cNvPr>
          <p:cNvSpPr txBox="1"/>
          <p:nvPr/>
        </p:nvSpPr>
        <p:spPr>
          <a:xfrm>
            <a:off x="1353165" y="3575083"/>
            <a:ext cx="15795220" cy="2326791"/>
          </a:xfrm>
          <a:prstGeom prst="rect">
            <a:avLst/>
          </a:prstGeom>
          <a:noFill/>
          <a:ln>
            <a:noFill/>
          </a:ln>
        </p:spPr>
        <p:txBody>
          <a:bodyPr spcFirstLastPara="1" wrap="square" lIns="0" tIns="0" rIns="0" bIns="0" anchor="t" anchorCtr="0">
            <a:spAutoFit/>
          </a:bodyPr>
          <a:lstStyle/>
          <a:p>
            <a:pPr marL="1014089" lvl="3" indent="-571500" algn="just">
              <a:lnSpc>
                <a:spcPct val="140009"/>
              </a:lnSpc>
              <a:buSzPts val="4099"/>
              <a:buFont typeface="Wingdings" panose="05000000000000000000" pitchFamily="2" charset="2"/>
              <a:buChar char="ü"/>
            </a:pPr>
            <a:r>
              <a:rPr lang="vi-VN" sz="3600">
                <a:solidFill>
                  <a:schemeClr val="tx1"/>
                </a:solidFill>
                <a:latin typeface="Roboto" panose="02000000000000000000" pitchFamily="2" charset="0"/>
                <a:ea typeface="Roboto" panose="02000000000000000000" pitchFamily="2" charset="0"/>
              </a:rPr>
              <a:t>Demo chức năng scan QR with Image</a:t>
            </a:r>
          </a:p>
          <a:p>
            <a:pPr marL="1014089" lvl="3" indent="-571500" algn="just">
              <a:lnSpc>
                <a:spcPct val="140009"/>
              </a:lnSpc>
              <a:buSzPts val="4099"/>
              <a:buFont typeface="Wingdings" panose="05000000000000000000" pitchFamily="2" charset="2"/>
              <a:buChar char="ü"/>
            </a:pPr>
            <a:r>
              <a:rPr lang="vi-VN" sz="3600">
                <a:solidFill>
                  <a:schemeClr val="tx1"/>
                </a:solidFill>
                <a:latin typeface="Roboto" panose="02000000000000000000" pitchFamily="2" charset="0"/>
                <a:ea typeface="Roboto" panose="02000000000000000000" pitchFamily="2" charset="0"/>
              </a:rPr>
              <a:t>Demo chức năng scan QR with Video</a:t>
            </a:r>
          </a:p>
          <a:p>
            <a:pPr marL="1014089" lvl="3" indent="-571500" algn="just">
              <a:lnSpc>
                <a:spcPct val="140009"/>
              </a:lnSpc>
              <a:buSzPts val="4099"/>
              <a:buFont typeface="Wingdings" panose="05000000000000000000" pitchFamily="2" charset="2"/>
              <a:buChar char="ü"/>
            </a:pPr>
            <a:r>
              <a:rPr lang="vi-VN" sz="3600">
                <a:solidFill>
                  <a:schemeClr val="tx1"/>
                </a:solidFill>
                <a:latin typeface="Roboto" panose="02000000000000000000" pitchFamily="2" charset="0"/>
                <a:ea typeface="Roboto" panose="02000000000000000000" pitchFamily="2" charset="0"/>
              </a:rPr>
              <a:t>Demo chức năng scan QR with Camera</a:t>
            </a:r>
          </a:p>
        </p:txBody>
      </p:sp>
      <p:sp>
        <p:nvSpPr>
          <p:cNvPr id="7" name="Hộp Văn bản 6">
            <a:extLst>
              <a:ext uri="{FF2B5EF4-FFF2-40B4-BE49-F238E27FC236}">
                <a16:creationId xmlns:a16="http://schemas.microsoft.com/office/drawing/2014/main" id="{61D0BD1C-866A-169C-2F74-A8C2B6769482}"/>
              </a:ext>
            </a:extLst>
          </p:cNvPr>
          <p:cNvSpPr txBox="1"/>
          <p:nvPr/>
        </p:nvSpPr>
        <p:spPr>
          <a:xfrm>
            <a:off x="589936" y="2265560"/>
            <a:ext cx="9144000" cy="944361"/>
          </a:xfrm>
          <a:prstGeom prst="rect">
            <a:avLst/>
          </a:prstGeom>
          <a:noFill/>
        </p:spPr>
        <p:txBody>
          <a:bodyPr wrap="square">
            <a:spAutoFit/>
          </a:bodyPr>
          <a:lstStyle/>
          <a:p>
            <a:pPr marL="442589" marR="0" lvl="1" algn="just" rtl="0">
              <a:lnSpc>
                <a:spcPct val="140009"/>
              </a:lnSpc>
              <a:spcBef>
                <a:spcPts val="0"/>
              </a:spcBef>
              <a:spcAft>
                <a:spcPts val="0"/>
              </a:spcAft>
              <a:buClr>
                <a:srgbClr val="000000"/>
              </a:buClr>
              <a:buSzPts val="4099"/>
            </a:pPr>
            <a:r>
              <a:rPr lang="vi-VN" sz="4400" b="1">
                <a:solidFill>
                  <a:schemeClr val="accent1"/>
                </a:solidFill>
                <a:latin typeface="Roboto"/>
                <a:ea typeface="Roboto"/>
                <a:sym typeface="Roboto"/>
              </a:rPr>
              <a:t>Kịch bản demo</a:t>
            </a:r>
            <a:r>
              <a:rPr lang="vi-VN" sz="4400">
                <a:solidFill>
                  <a:schemeClr val="accent1"/>
                </a:solidFill>
                <a:latin typeface="Roboto"/>
                <a:ea typeface="Roboto"/>
                <a:sym typeface="Roboto"/>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8"/>
          <p:cNvSpPr txBox="1"/>
          <p:nvPr/>
        </p:nvSpPr>
        <p:spPr>
          <a:xfrm>
            <a:off x="1028700" y="386641"/>
            <a:ext cx="16226255"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a:ea typeface="Montserrat"/>
                <a:cs typeface="Montserrat"/>
                <a:sym typeface="Montserrat"/>
              </a:rPr>
              <a:t>7. Demo</a:t>
            </a:r>
            <a:endParaRPr/>
          </a:p>
        </p:txBody>
      </p:sp>
      <p:sp>
        <p:nvSpPr>
          <p:cNvPr id="342" name="Google Shape;342;p18"/>
          <p:cNvSpPr txBox="1"/>
          <p:nvPr/>
        </p:nvSpPr>
        <p:spPr>
          <a:xfrm>
            <a:off x="8670682" y="9551239"/>
            <a:ext cx="290512"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22</a:t>
            </a:r>
            <a:endParaRPr/>
          </a:p>
        </p:txBody>
      </p:sp>
      <p:pic>
        <p:nvPicPr>
          <p:cNvPr id="3" name="Phương tiện Trực tuyến 2" title="demo app scan QR code using deep learning">
            <a:hlinkClick r:id="" action="ppaction://media"/>
            <a:extLst>
              <a:ext uri="{FF2B5EF4-FFF2-40B4-BE49-F238E27FC236}">
                <a16:creationId xmlns:a16="http://schemas.microsoft.com/office/drawing/2014/main" id="{B4E546E7-C445-8ED2-660F-865B06800637}"/>
              </a:ext>
            </a:extLst>
          </p:cNvPr>
          <p:cNvPicPr>
            <a:picLocks noRot="1" noChangeAspect="1"/>
          </p:cNvPicPr>
          <p:nvPr>
            <a:videoFile r:link="rId1"/>
          </p:nvPr>
        </p:nvPicPr>
        <p:blipFill>
          <a:blip r:embed="rId4"/>
          <a:stretch>
            <a:fillRect/>
          </a:stretch>
        </p:blipFill>
        <p:spPr>
          <a:xfrm>
            <a:off x="2090673" y="1951689"/>
            <a:ext cx="13450529" cy="7599550"/>
          </a:xfrm>
          <a:prstGeom prst="rect">
            <a:avLst/>
          </a:prstGeom>
        </p:spPr>
      </p:pic>
    </p:spTree>
    <p:extLst>
      <p:ext uri="{BB962C8B-B14F-4D97-AF65-F5344CB8AC3E}">
        <p14:creationId xmlns:p14="http://schemas.microsoft.com/office/powerpoint/2010/main" val="36265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9"/>
          <p:cNvSpPr/>
          <p:nvPr/>
        </p:nvSpPr>
        <p:spPr>
          <a:xfrm>
            <a:off x="1028700" y="80703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49" name="Google Shape;349;p19"/>
          <p:cNvSpPr/>
          <p:nvPr/>
        </p:nvSpPr>
        <p:spPr>
          <a:xfrm rot="10800000">
            <a:off x="16069488" y="102870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cxnSp>
        <p:nvCxnSpPr>
          <p:cNvPr id="350" name="Google Shape;350;p19"/>
          <p:cNvCxnSpPr/>
          <p:nvPr/>
        </p:nvCxnSpPr>
        <p:spPr>
          <a:xfrm>
            <a:off x="1028700" y="1028700"/>
            <a:ext cx="16230600" cy="0"/>
          </a:xfrm>
          <a:prstGeom prst="straightConnector1">
            <a:avLst/>
          </a:prstGeom>
          <a:noFill/>
          <a:ln w="9525" cap="flat" cmpd="sng">
            <a:solidFill>
              <a:srgbClr val="000000"/>
            </a:solidFill>
            <a:prstDash val="solid"/>
            <a:round/>
            <a:headEnd type="none" w="sm" len="sm"/>
            <a:tailEnd type="none" w="sm" len="sm"/>
          </a:ln>
        </p:spPr>
      </p:cxnSp>
      <p:sp>
        <p:nvSpPr>
          <p:cNvPr id="351" name="Google Shape;351;p19"/>
          <p:cNvSpPr txBox="1"/>
          <p:nvPr/>
        </p:nvSpPr>
        <p:spPr>
          <a:xfrm>
            <a:off x="2218512" y="4220537"/>
            <a:ext cx="14220333" cy="23431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000" b="1" i="0" u="none" strike="noStrike" cap="none">
                <a:solidFill>
                  <a:srgbClr val="000000"/>
                </a:solidFill>
                <a:latin typeface="Montserrat ExtraBold"/>
                <a:ea typeface="Montserrat ExtraBold"/>
                <a:cs typeface="Montserrat ExtraBold"/>
                <a:sym typeface="Montserrat ExtraBold"/>
              </a:rPr>
              <a:t>Cảm ơn thầy cô và các bạn đã lắng nghe!</a:t>
            </a:r>
            <a:endParaRPr/>
          </a:p>
        </p:txBody>
      </p:sp>
      <p:cxnSp>
        <p:nvCxnSpPr>
          <p:cNvPr id="352" name="Google Shape;352;p19"/>
          <p:cNvCxnSpPr/>
          <p:nvPr/>
        </p:nvCxnSpPr>
        <p:spPr>
          <a:xfrm>
            <a:off x="1028700" y="9258300"/>
            <a:ext cx="162306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0F0F25-5A1C-C2E2-E82B-77D033CE1AE0}"/>
              </a:ext>
            </a:extLst>
          </p:cNvPr>
          <p:cNvSpPr>
            <a:spLocks noGrp="1"/>
          </p:cNvSpPr>
          <p:nvPr>
            <p:ph type="ctrTitle"/>
          </p:nvPr>
        </p:nvSpPr>
        <p:spPr/>
        <p:txBody>
          <a:bodyPr/>
          <a:lstStyle/>
          <a:p>
            <a:endParaRPr lang="vi-VN"/>
          </a:p>
        </p:txBody>
      </p:sp>
      <p:sp>
        <p:nvSpPr>
          <p:cNvPr id="3" name="Tiêu đề phụ 2">
            <a:extLst>
              <a:ext uri="{FF2B5EF4-FFF2-40B4-BE49-F238E27FC236}">
                <a16:creationId xmlns:a16="http://schemas.microsoft.com/office/drawing/2014/main" id="{4658F007-40F0-C786-BFF7-300567B7F9A2}"/>
              </a:ext>
            </a:extLst>
          </p:cNvPr>
          <p:cNvSpPr>
            <a:spLocks noGrp="1"/>
          </p:cNvSpPr>
          <p:nvPr>
            <p:ph type="subTitle" idx="1"/>
          </p:nvPr>
        </p:nvSpPr>
        <p:spPr/>
        <p:txBody>
          <a:bodyPr/>
          <a:lstStyle/>
          <a:p>
            <a:endParaRPr lang="vi-VN"/>
          </a:p>
        </p:txBody>
      </p:sp>
      <p:pic>
        <p:nvPicPr>
          <p:cNvPr id="5" name="Hình ảnh 4" descr="Ảnh có chứa văn bản&#10;&#10;Mô tả được tạo tự động">
            <a:extLst>
              <a:ext uri="{FF2B5EF4-FFF2-40B4-BE49-F238E27FC236}">
                <a16:creationId xmlns:a16="http://schemas.microsoft.com/office/drawing/2014/main" id="{89974F32-AD3D-0511-DEBC-D84F9B219773}"/>
              </a:ext>
            </a:extLst>
          </p:cNvPr>
          <p:cNvPicPr>
            <a:picLocks noChangeAspect="1"/>
          </p:cNvPicPr>
          <p:nvPr/>
        </p:nvPicPr>
        <p:blipFill>
          <a:blip r:embed="rId2"/>
          <a:stretch>
            <a:fillRect/>
          </a:stretch>
        </p:blipFill>
        <p:spPr>
          <a:xfrm>
            <a:off x="0" y="0"/>
            <a:ext cx="18287999" cy="10287000"/>
          </a:xfrm>
          <a:prstGeom prst="rect">
            <a:avLst/>
          </a:prstGeom>
        </p:spPr>
      </p:pic>
    </p:spTree>
    <p:extLst>
      <p:ext uri="{BB962C8B-B14F-4D97-AF65-F5344CB8AC3E}">
        <p14:creationId xmlns:p14="http://schemas.microsoft.com/office/powerpoint/2010/main" val="359294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20"/>
          <p:cNvPicPr preferRelativeResize="0"/>
          <p:nvPr/>
        </p:nvPicPr>
        <p:blipFill rotWithShape="1">
          <a:blip r:embed="rId3">
            <a:alphaModFix/>
          </a:blip>
          <a:srcRect/>
          <a:stretch/>
        </p:blipFill>
        <p:spPr>
          <a:xfrm>
            <a:off x="10636588" y="3011801"/>
            <a:ext cx="5417258" cy="4757337"/>
          </a:xfrm>
          <a:prstGeom prst="rect">
            <a:avLst/>
          </a:prstGeom>
          <a:noFill/>
          <a:ln>
            <a:noFill/>
          </a:ln>
        </p:spPr>
      </p:pic>
      <p:sp>
        <p:nvSpPr>
          <p:cNvPr id="358" name="Google Shape;358;p20"/>
          <p:cNvSpPr txBox="1"/>
          <p:nvPr/>
        </p:nvSpPr>
        <p:spPr>
          <a:xfrm>
            <a:off x="2216609" y="4842782"/>
            <a:ext cx="7639844"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Montserrat ExtraBold"/>
                <a:ea typeface="Montserrat ExtraBold"/>
                <a:cs typeface="Montserrat ExtraBold"/>
                <a:sym typeface="Montserrat ExtraBold"/>
              </a:rPr>
              <a:t>ĐẶT CÂU HỎI</a:t>
            </a:r>
            <a:endParaRPr/>
          </a:p>
        </p:txBody>
      </p:sp>
      <p:sp>
        <p:nvSpPr>
          <p:cNvPr id="359" name="Google Shape;359;p20"/>
          <p:cNvSpPr/>
          <p:nvPr/>
        </p:nvSpPr>
        <p:spPr>
          <a:xfrm rot="5400000">
            <a:off x="1027748" y="175287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cxnSp>
        <p:nvCxnSpPr>
          <p:cNvPr id="360" name="Google Shape;360;p20"/>
          <p:cNvCxnSpPr/>
          <p:nvPr/>
        </p:nvCxnSpPr>
        <p:spPr>
          <a:xfrm>
            <a:off x="1028700" y="8525555"/>
            <a:ext cx="162306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cxnSp>
        <p:nvCxnSpPr>
          <p:cNvPr id="365" name="Google Shape;365;p21"/>
          <p:cNvCxnSpPr/>
          <p:nvPr/>
        </p:nvCxnSpPr>
        <p:spPr>
          <a:xfrm>
            <a:off x="1285620" y="2078604"/>
            <a:ext cx="14751264" cy="0"/>
          </a:xfrm>
          <a:prstGeom prst="straightConnector1">
            <a:avLst/>
          </a:prstGeom>
          <a:noFill/>
          <a:ln w="9525" cap="flat" cmpd="sng">
            <a:solidFill>
              <a:srgbClr val="000000"/>
            </a:solidFill>
            <a:prstDash val="solid"/>
            <a:round/>
            <a:headEnd type="none" w="sm" len="sm"/>
            <a:tailEnd type="none" w="sm" len="sm"/>
          </a:ln>
        </p:spPr>
      </p:cxnSp>
      <p:sp>
        <p:nvSpPr>
          <p:cNvPr id="366" name="Google Shape;366;p21"/>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67" name="Google Shape;367;p21"/>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368" name="Google Shape;368;p21"/>
          <p:cNvPicPr preferRelativeResize="0"/>
          <p:nvPr/>
        </p:nvPicPr>
        <p:blipFill rotWithShape="1">
          <a:blip r:embed="rId3">
            <a:alphaModFix/>
          </a:blip>
          <a:srcRect/>
          <a:stretch/>
        </p:blipFill>
        <p:spPr>
          <a:xfrm>
            <a:off x="11715852" y="2221479"/>
            <a:ext cx="4321033" cy="4681119"/>
          </a:xfrm>
          <a:prstGeom prst="rect">
            <a:avLst/>
          </a:prstGeom>
          <a:noFill/>
          <a:ln>
            <a:noFill/>
          </a:ln>
        </p:spPr>
      </p:pic>
      <p:pic>
        <p:nvPicPr>
          <p:cNvPr id="369" name="Google Shape;369;p21"/>
          <p:cNvPicPr preferRelativeResize="0"/>
          <p:nvPr/>
        </p:nvPicPr>
        <p:blipFill rotWithShape="1">
          <a:blip r:embed="rId4">
            <a:alphaModFix/>
          </a:blip>
          <a:srcRect/>
          <a:stretch/>
        </p:blipFill>
        <p:spPr>
          <a:xfrm>
            <a:off x="1285620" y="5265346"/>
            <a:ext cx="9239278" cy="5021654"/>
          </a:xfrm>
          <a:prstGeom prst="rect">
            <a:avLst/>
          </a:prstGeom>
          <a:noFill/>
          <a:ln>
            <a:noFill/>
          </a:ln>
        </p:spPr>
      </p:pic>
      <p:sp>
        <p:nvSpPr>
          <p:cNvPr id="370" name="Google Shape;370;p21"/>
          <p:cNvSpPr txBox="1"/>
          <p:nvPr/>
        </p:nvSpPr>
        <p:spPr>
          <a:xfrm>
            <a:off x="1820004" y="2519749"/>
            <a:ext cx="8704895" cy="3313388"/>
          </a:xfrm>
          <a:prstGeom prst="rect">
            <a:avLst/>
          </a:prstGeom>
          <a:noFill/>
          <a:ln>
            <a:noFill/>
          </a:ln>
        </p:spPr>
        <p:txBody>
          <a:bodyPr spcFirstLastPara="1" wrap="square" lIns="0" tIns="0" rIns="0" bIns="0" anchor="t" anchorCtr="0">
            <a:spAutoFit/>
          </a:bodyPr>
          <a:lstStyle/>
          <a:p>
            <a:pPr marL="0" marR="0" lvl="0" indent="0" algn="l" rtl="0">
              <a:lnSpc>
                <a:spcPct val="295666"/>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820778" marR="0" lvl="1" indent="-410389" algn="l" rtl="0">
              <a:lnSpc>
                <a:spcPct val="140052"/>
              </a:lnSpc>
              <a:spcBef>
                <a:spcPts val="0"/>
              </a:spcBef>
              <a:spcAft>
                <a:spcPts val="0"/>
              </a:spcAft>
              <a:buClr>
                <a:srgbClr val="000000"/>
              </a:buClr>
              <a:buSzPts val="3800"/>
              <a:buFont typeface="Arial"/>
              <a:buChar char="•"/>
            </a:pPr>
            <a:r>
              <a:rPr lang="en-US" sz="3800" b="0" i="0" u="none" strike="noStrike" cap="none">
                <a:solidFill>
                  <a:srgbClr val="000000"/>
                </a:solidFill>
                <a:latin typeface="Roboto"/>
                <a:ea typeface="Roboto"/>
                <a:cs typeface="Roboto"/>
                <a:sym typeface="Roboto"/>
              </a:rPr>
              <a:t>Chia nhỏ ảnh thành SxS ô vuông và mỗi ô vuông có trách nhiệm nhận dạng nếu tâm của đối tượng ở ô đó. </a:t>
            </a:r>
            <a:endParaRPr/>
          </a:p>
          <a:p>
            <a:pPr marL="0" marR="0" lvl="0" indent="0" algn="l"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p:sp>
        <p:nvSpPr>
          <p:cNvPr id="371" name="Google Shape;371;p21"/>
          <p:cNvSpPr txBox="1"/>
          <p:nvPr/>
        </p:nvSpPr>
        <p:spPr>
          <a:xfrm>
            <a:off x="1799442" y="748578"/>
            <a:ext cx="13723620" cy="11938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6999" b="1" i="0" u="none" strike="noStrike" cap="none">
                <a:solidFill>
                  <a:srgbClr val="000000"/>
                </a:solidFill>
                <a:latin typeface="Open Sans ExtraBold"/>
                <a:ea typeface="Open Sans ExtraBold"/>
                <a:cs typeface="Open Sans ExtraBold"/>
                <a:sym typeface="Open Sans ExtraBold"/>
              </a:rPr>
              <a:t>YOLO hoạt động như thế nào?</a:t>
            </a:r>
            <a:endParaRPr/>
          </a:p>
        </p:txBody>
      </p:sp>
      <p:sp>
        <p:nvSpPr>
          <p:cNvPr id="372" name="Google Shape;372;p21"/>
          <p:cNvSpPr txBox="1"/>
          <p:nvPr/>
        </p:nvSpPr>
        <p:spPr>
          <a:xfrm>
            <a:off x="9434228" y="7750323"/>
            <a:ext cx="7825072" cy="1394460"/>
          </a:xfrm>
          <a:prstGeom prst="rect">
            <a:avLst/>
          </a:prstGeom>
          <a:noFill/>
          <a:ln>
            <a:noFill/>
          </a:ln>
        </p:spPr>
        <p:txBody>
          <a:bodyPr spcFirstLastPara="1" wrap="square" lIns="0" tIns="0" rIns="0" bIns="0" anchor="t" anchorCtr="0">
            <a:spAutoFit/>
          </a:bodyPr>
          <a:lstStyle/>
          <a:p>
            <a:pPr marL="755651" marR="0" lvl="1" indent="-377825" algn="l" rtl="0">
              <a:lnSpc>
                <a:spcPct val="162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Dự đoán bounding box với x,y,w,h và điểm tin cậy.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1" name="Google Shape;101;p2"/>
          <p:cNvCxnSpPr/>
          <p:nvPr/>
        </p:nvCxnSpPr>
        <p:spPr>
          <a:xfrm>
            <a:off x="1678453" y="3894823"/>
            <a:ext cx="4812807" cy="0"/>
          </a:xfrm>
          <a:prstGeom prst="straightConnector1">
            <a:avLst/>
          </a:prstGeom>
          <a:noFill/>
          <a:ln w="9525" cap="flat" cmpd="sng">
            <a:solidFill>
              <a:srgbClr val="000000"/>
            </a:solidFill>
            <a:prstDash val="solid"/>
            <a:round/>
            <a:headEnd type="none" w="sm" len="sm"/>
            <a:tailEnd type="none" w="sm" len="sm"/>
          </a:ln>
        </p:spPr>
      </p:cxnSp>
      <p:pic>
        <p:nvPicPr>
          <p:cNvPr id="102" name="Google Shape;102;p2"/>
          <p:cNvPicPr preferRelativeResize="0"/>
          <p:nvPr/>
        </p:nvPicPr>
        <p:blipFill rotWithShape="1">
          <a:blip r:embed="rId3">
            <a:alphaModFix/>
          </a:blip>
          <a:srcRect/>
          <a:stretch/>
        </p:blipFill>
        <p:spPr>
          <a:xfrm>
            <a:off x="14323901" y="6804763"/>
            <a:ext cx="3964099" cy="3481200"/>
          </a:xfrm>
          <a:prstGeom prst="rect">
            <a:avLst/>
          </a:prstGeom>
          <a:noFill/>
          <a:ln>
            <a:noFill/>
          </a:ln>
        </p:spPr>
      </p:pic>
      <p:cxnSp>
        <p:nvCxnSpPr>
          <p:cNvPr id="103" name="Google Shape;103;p2"/>
          <p:cNvCxnSpPr/>
          <p:nvPr/>
        </p:nvCxnSpPr>
        <p:spPr>
          <a:xfrm>
            <a:off x="1678453" y="4961110"/>
            <a:ext cx="4812807" cy="0"/>
          </a:xfrm>
          <a:prstGeom prst="straightConnector1">
            <a:avLst/>
          </a:prstGeom>
          <a:noFill/>
          <a:ln w="9525" cap="flat" cmpd="sng">
            <a:solidFill>
              <a:srgbClr val="000000"/>
            </a:solidFill>
            <a:prstDash val="solid"/>
            <a:round/>
            <a:headEnd type="none" w="sm" len="sm"/>
            <a:tailEnd type="none" w="sm" len="sm"/>
          </a:ln>
        </p:spPr>
      </p:cxnSp>
      <p:cxnSp>
        <p:nvCxnSpPr>
          <p:cNvPr id="104" name="Google Shape;104;p2"/>
          <p:cNvCxnSpPr/>
          <p:nvPr/>
        </p:nvCxnSpPr>
        <p:spPr>
          <a:xfrm>
            <a:off x="1678453" y="6027397"/>
            <a:ext cx="4812807" cy="0"/>
          </a:xfrm>
          <a:prstGeom prst="straightConnector1">
            <a:avLst/>
          </a:prstGeom>
          <a:noFill/>
          <a:ln w="9525" cap="flat" cmpd="sng">
            <a:solidFill>
              <a:srgbClr val="000000"/>
            </a:solidFill>
            <a:prstDash val="solid"/>
            <a:round/>
            <a:headEnd type="none" w="sm" len="sm"/>
            <a:tailEnd type="none" w="sm" len="sm"/>
          </a:ln>
        </p:spPr>
      </p:cxnSp>
      <p:cxnSp>
        <p:nvCxnSpPr>
          <p:cNvPr id="105" name="Google Shape;105;p2"/>
          <p:cNvCxnSpPr/>
          <p:nvPr/>
        </p:nvCxnSpPr>
        <p:spPr>
          <a:xfrm>
            <a:off x="1678453" y="7093685"/>
            <a:ext cx="4812807" cy="0"/>
          </a:xfrm>
          <a:prstGeom prst="straightConnector1">
            <a:avLst/>
          </a:prstGeom>
          <a:noFill/>
          <a:ln w="9525" cap="flat" cmpd="sng">
            <a:solidFill>
              <a:srgbClr val="000000"/>
            </a:solidFill>
            <a:prstDash val="solid"/>
            <a:round/>
            <a:headEnd type="none" w="sm" len="sm"/>
            <a:tailEnd type="none" w="sm" len="sm"/>
          </a:ln>
        </p:spPr>
      </p:cxnSp>
      <p:cxnSp>
        <p:nvCxnSpPr>
          <p:cNvPr id="106" name="Google Shape;106;p2"/>
          <p:cNvCxnSpPr/>
          <p:nvPr/>
        </p:nvCxnSpPr>
        <p:spPr>
          <a:xfrm>
            <a:off x="8022108" y="5667712"/>
            <a:ext cx="7598892" cy="0"/>
          </a:xfrm>
          <a:prstGeom prst="straightConnector1">
            <a:avLst/>
          </a:prstGeom>
          <a:noFill/>
          <a:ln w="9525" cap="flat" cmpd="sng">
            <a:solidFill>
              <a:srgbClr val="000000"/>
            </a:solidFill>
            <a:prstDash val="solid"/>
            <a:round/>
            <a:headEnd type="none" w="sm" len="sm"/>
            <a:tailEnd type="none" w="sm" len="sm"/>
          </a:ln>
        </p:spPr>
      </p:cxnSp>
      <p:cxnSp>
        <p:nvCxnSpPr>
          <p:cNvPr id="107" name="Google Shape;107;p2"/>
          <p:cNvCxnSpPr/>
          <p:nvPr/>
        </p:nvCxnSpPr>
        <p:spPr>
          <a:xfrm>
            <a:off x="8022108" y="6736331"/>
            <a:ext cx="7675092" cy="0"/>
          </a:xfrm>
          <a:prstGeom prst="straightConnector1">
            <a:avLst/>
          </a:prstGeom>
          <a:noFill/>
          <a:ln w="9525" cap="flat" cmpd="sng">
            <a:solidFill>
              <a:srgbClr val="000000"/>
            </a:solidFill>
            <a:prstDash val="solid"/>
            <a:round/>
            <a:headEnd type="none" w="sm" len="sm"/>
            <a:tailEnd type="none" w="sm" len="sm"/>
          </a:ln>
        </p:spPr>
      </p:cxnSp>
      <p:cxnSp>
        <p:nvCxnSpPr>
          <p:cNvPr id="108" name="Google Shape;108;p2"/>
          <p:cNvCxnSpPr/>
          <p:nvPr/>
        </p:nvCxnSpPr>
        <p:spPr>
          <a:xfrm>
            <a:off x="8029367" y="7802618"/>
            <a:ext cx="7667833" cy="0"/>
          </a:xfrm>
          <a:prstGeom prst="straightConnector1">
            <a:avLst/>
          </a:prstGeom>
          <a:noFill/>
          <a:ln w="9525" cap="flat" cmpd="sng">
            <a:solidFill>
              <a:srgbClr val="000000"/>
            </a:solidFill>
            <a:prstDash val="solid"/>
            <a:round/>
            <a:headEnd type="none" w="sm" len="sm"/>
            <a:tailEnd type="none" w="sm" len="sm"/>
          </a:ln>
        </p:spPr>
      </p:cxnSp>
      <p:sp>
        <p:nvSpPr>
          <p:cNvPr id="109" name="Google Shape;109;p2"/>
          <p:cNvSpPr txBox="1"/>
          <p:nvPr/>
        </p:nvSpPr>
        <p:spPr>
          <a:xfrm>
            <a:off x="2716678" y="1269615"/>
            <a:ext cx="12198520" cy="106045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8000" b="1" i="0" u="none" strike="noStrike" cap="none">
                <a:solidFill>
                  <a:srgbClr val="000000"/>
                </a:solidFill>
                <a:latin typeface="Montserrat"/>
                <a:ea typeface="Montserrat"/>
                <a:cs typeface="Montserrat"/>
                <a:sym typeface="Montserrat"/>
              </a:rPr>
              <a:t>Nội dung chính</a:t>
            </a:r>
            <a:endParaRPr/>
          </a:p>
        </p:txBody>
      </p:sp>
      <p:sp>
        <p:nvSpPr>
          <p:cNvPr id="110" name="Google Shape;110;p2"/>
          <p:cNvSpPr txBox="1"/>
          <p:nvPr/>
        </p:nvSpPr>
        <p:spPr>
          <a:xfrm>
            <a:off x="2771248" y="3119854"/>
            <a:ext cx="5473190" cy="688975"/>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Tổng quan</a:t>
            </a:r>
            <a:endParaRPr/>
          </a:p>
        </p:txBody>
      </p:sp>
      <p:sp>
        <p:nvSpPr>
          <p:cNvPr id="111" name="Google Shape;111;p2"/>
          <p:cNvSpPr txBox="1"/>
          <p:nvPr/>
        </p:nvSpPr>
        <p:spPr>
          <a:xfrm>
            <a:off x="2771248" y="4186141"/>
            <a:ext cx="5473190" cy="86158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Related work</a:t>
            </a:r>
            <a:endParaRPr/>
          </a:p>
        </p:txBody>
      </p:sp>
      <p:sp>
        <p:nvSpPr>
          <p:cNvPr id="112" name="Google Shape;112;p2"/>
          <p:cNvSpPr txBox="1"/>
          <p:nvPr/>
        </p:nvSpPr>
        <p:spPr>
          <a:xfrm>
            <a:off x="2771248" y="5252428"/>
            <a:ext cx="5473190" cy="688975"/>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Phương pháp</a:t>
            </a:r>
            <a:endParaRPr/>
          </a:p>
        </p:txBody>
      </p:sp>
      <p:sp>
        <p:nvSpPr>
          <p:cNvPr id="113" name="Google Shape;113;p2"/>
          <p:cNvSpPr txBox="1"/>
          <p:nvPr/>
        </p:nvSpPr>
        <p:spPr>
          <a:xfrm>
            <a:off x="2771248" y="6318716"/>
            <a:ext cx="5473190" cy="86158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Thực nghiệm</a:t>
            </a:r>
            <a:endParaRPr/>
          </a:p>
        </p:txBody>
      </p:sp>
      <p:sp>
        <p:nvSpPr>
          <p:cNvPr id="114" name="Google Shape;114;p2"/>
          <p:cNvSpPr txBox="1"/>
          <p:nvPr/>
        </p:nvSpPr>
        <p:spPr>
          <a:xfrm>
            <a:off x="9076803" y="4911014"/>
            <a:ext cx="5473190" cy="688975"/>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Xây dựng ứng dụng</a:t>
            </a:r>
            <a:endParaRPr/>
          </a:p>
        </p:txBody>
      </p:sp>
      <p:sp>
        <p:nvSpPr>
          <p:cNvPr id="115" name="Google Shape;115;p2"/>
          <p:cNvSpPr txBox="1"/>
          <p:nvPr/>
        </p:nvSpPr>
        <p:spPr>
          <a:xfrm>
            <a:off x="9076803" y="5977301"/>
            <a:ext cx="6953009" cy="688975"/>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Kết luận và hướng phát triển</a:t>
            </a:r>
            <a:endParaRPr/>
          </a:p>
        </p:txBody>
      </p:sp>
      <p:sp>
        <p:nvSpPr>
          <p:cNvPr id="116" name="Google Shape;116;p2"/>
          <p:cNvSpPr txBox="1"/>
          <p:nvPr/>
        </p:nvSpPr>
        <p:spPr>
          <a:xfrm>
            <a:off x="9076803" y="7043589"/>
            <a:ext cx="5473190" cy="86158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a:solidFill>
                  <a:srgbClr val="000000"/>
                </a:solidFill>
                <a:latin typeface="Arimo"/>
                <a:ea typeface="Arimo"/>
                <a:cs typeface="Arimo"/>
                <a:sym typeface="Arimo"/>
              </a:rPr>
              <a:t>Demo</a:t>
            </a:r>
            <a:endParaRPr/>
          </a:p>
        </p:txBody>
      </p:sp>
      <p:sp>
        <p:nvSpPr>
          <p:cNvPr id="117" name="Google Shape;117;p2"/>
          <p:cNvSpPr/>
          <p:nvPr/>
        </p:nvSpPr>
        <p:spPr>
          <a:xfrm>
            <a:off x="1678453" y="3350041"/>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18" name="Google Shape;118;p2"/>
          <p:cNvSpPr txBox="1"/>
          <p:nvPr/>
        </p:nvSpPr>
        <p:spPr>
          <a:xfrm>
            <a:off x="1633094" y="3450771"/>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01</a:t>
            </a:r>
            <a:endParaRPr/>
          </a:p>
        </p:txBody>
      </p:sp>
      <p:sp>
        <p:nvSpPr>
          <p:cNvPr id="119" name="Google Shape;119;p2"/>
          <p:cNvSpPr/>
          <p:nvPr/>
        </p:nvSpPr>
        <p:spPr>
          <a:xfrm>
            <a:off x="1678453" y="4426276"/>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20" name="Google Shape;120;p2"/>
          <p:cNvSpPr txBox="1"/>
          <p:nvPr/>
        </p:nvSpPr>
        <p:spPr>
          <a:xfrm>
            <a:off x="1633094" y="4527005"/>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02</a:t>
            </a:r>
            <a:endParaRPr/>
          </a:p>
        </p:txBody>
      </p:sp>
      <p:sp>
        <p:nvSpPr>
          <p:cNvPr id="121" name="Google Shape;121;p2"/>
          <p:cNvSpPr/>
          <p:nvPr/>
        </p:nvSpPr>
        <p:spPr>
          <a:xfrm>
            <a:off x="1678453" y="5502510"/>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22" name="Google Shape;122;p2"/>
          <p:cNvSpPr txBox="1"/>
          <p:nvPr/>
        </p:nvSpPr>
        <p:spPr>
          <a:xfrm>
            <a:off x="1633094" y="5603240"/>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03</a:t>
            </a:r>
            <a:endParaRPr/>
          </a:p>
        </p:txBody>
      </p:sp>
      <p:sp>
        <p:nvSpPr>
          <p:cNvPr id="123" name="Google Shape;123;p2"/>
          <p:cNvSpPr/>
          <p:nvPr/>
        </p:nvSpPr>
        <p:spPr>
          <a:xfrm>
            <a:off x="1678453" y="6578744"/>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24" name="Google Shape;124;p2"/>
          <p:cNvSpPr txBox="1"/>
          <p:nvPr/>
        </p:nvSpPr>
        <p:spPr>
          <a:xfrm>
            <a:off x="1633094" y="6679474"/>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04</a:t>
            </a:r>
            <a:endParaRPr/>
          </a:p>
        </p:txBody>
      </p:sp>
      <p:sp>
        <p:nvSpPr>
          <p:cNvPr id="125" name="Google Shape;125;p2"/>
          <p:cNvSpPr/>
          <p:nvPr/>
        </p:nvSpPr>
        <p:spPr>
          <a:xfrm>
            <a:off x="8029367" y="5135209"/>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26" name="Google Shape;126;p2"/>
          <p:cNvSpPr txBox="1"/>
          <p:nvPr/>
        </p:nvSpPr>
        <p:spPr>
          <a:xfrm>
            <a:off x="7984008" y="5235939"/>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05</a:t>
            </a:r>
            <a:endParaRPr/>
          </a:p>
        </p:txBody>
      </p:sp>
      <p:sp>
        <p:nvSpPr>
          <p:cNvPr id="127" name="Google Shape;127;p2"/>
          <p:cNvSpPr/>
          <p:nvPr/>
        </p:nvSpPr>
        <p:spPr>
          <a:xfrm>
            <a:off x="8029367" y="6201496"/>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28" name="Google Shape;128;p2"/>
          <p:cNvSpPr txBox="1"/>
          <p:nvPr/>
        </p:nvSpPr>
        <p:spPr>
          <a:xfrm>
            <a:off x="7984008" y="6302226"/>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06</a:t>
            </a:r>
            <a:endParaRPr/>
          </a:p>
        </p:txBody>
      </p:sp>
      <p:sp>
        <p:nvSpPr>
          <p:cNvPr id="129" name="Google Shape;129;p2"/>
          <p:cNvSpPr/>
          <p:nvPr/>
        </p:nvSpPr>
        <p:spPr>
          <a:xfrm>
            <a:off x="8029367" y="7267784"/>
            <a:ext cx="534834" cy="534834"/>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30" name="Google Shape;130;p2"/>
          <p:cNvSpPr txBox="1"/>
          <p:nvPr/>
        </p:nvSpPr>
        <p:spPr>
          <a:xfrm>
            <a:off x="7984008" y="7368513"/>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07</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2"/>
          <p:cNvSpPr txBox="1"/>
          <p:nvPr/>
        </p:nvSpPr>
        <p:spPr>
          <a:xfrm>
            <a:off x="619241" y="689859"/>
            <a:ext cx="17098188" cy="993775"/>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 Sự khác nhau củaYOLOv3, v4 và v5 </a:t>
            </a:r>
            <a:endParaRPr/>
          </a:p>
        </p:txBody>
      </p:sp>
      <p:sp>
        <p:nvSpPr>
          <p:cNvPr id="378" name="Google Shape;378;p22"/>
          <p:cNvSpPr txBox="1"/>
          <p:nvPr/>
        </p:nvSpPr>
        <p:spPr>
          <a:xfrm>
            <a:off x="1677426" y="6160638"/>
            <a:ext cx="16015668" cy="4330700"/>
          </a:xfrm>
          <a:prstGeom prst="rect">
            <a:avLst/>
          </a:prstGeom>
          <a:noFill/>
          <a:ln>
            <a:noFill/>
          </a:ln>
        </p:spPr>
        <p:txBody>
          <a:bodyPr spcFirstLastPara="1" wrap="square" lIns="0" tIns="0" rIns="0" bIns="0" anchor="t" anchorCtr="0">
            <a:spAutoFit/>
          </a:bodyPr>
          <a:lstStyle/>
          <a:p>
            <a:pPr marL="0" marR="0" lvl="0" indent="0" algn="l" rtl="0">
              <a:lnSpc>
                <a:spcPct val="272222"/>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755651" marR="0" lvl="1" indent="-377825" algn="l" rtl="0">
              <a:lnSpc>
                <a:spcPct val="14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YOLOv5 sử dụng pytorch thay vì darknet như YOLOv3 và YOLOv4</a:t>
            </a:r>
            <a:endParaRPr/>
          </a:p>
          <a:p>
            <a:pPr marL="755651" marR="0" lvl="1" indent="-377825" algn="l" rtl="0">
              <a:lnSpc>
                <a:spcPct val="14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YOLOv3 sử dụng backbone Darknet53. </a:t>
            </a:r>
            <a:endParaRPr/>
          </a:p>
          <a:p>
            <a:pPr marL="755651" marR="0" lvl="1" indent="-377825" algn="l" rtl="0">
              <a:lnSpc>
                <a:spcPct val="14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Kiến trúc YOLOv4 sử dụng CSPdarknet53 làm backbone </a:t>
            </a:r>
            <a:endParaRPr/>
          </a:p>
          <a:p>
            <a:pPr marL="755651" marR="0" lvl="1" indent="-377825" algn="l" rtl="0">
              <a:lnSpc>
                <a:spcPct val="140000"/>
              </a:lnSpc>
              <a:spcBef>
                <a:spcPts val="0"/>
              </a:spcBef>
              <a:spcAft>
                <a:spcPts val="0"/>
              </a:spcAft>
              <a:buClr>
                <a:srgbClr val="000000"/>
              </a:buClr>
              <a:buSzPts val="3500"/>
              <a:buFont typeface="Arial"/>
              <a:buChar char="•"/>
            </a:pPr>
            <a:r>
              <a:rPr lang="en-US" sz="3500" b="0" i="0" u="none" strike="noStrike" cap="none">
                <a:solidFill>
                  <a:srgbClr val="000000"/>
                </a:solidFill>
                <a:latin typeface="Roboto"/>
                <a:ea typeface="Roboto"/>
                <a:cs typeface="Roboto"/>
                <a:sym typeface="Roboto"/>
              </a:rPr>
              <a:t>YOLOv5 sử dụng cấu trúc Focus với CSPdarknet53 làm backbone. </a:t>
            </a:r>
            <a:endParaRPr/>
          </a:p>
          <a:p>
            <a:pPr marL="0" marR="0" lvl="0" indent="0" algn="l" rtl="0">
              <a:lnSpc>
                <a:spcPct val="140000"/>
              </a:lnSpc>
              <a:spcBef>
                <a:spcPts val="0"/>
              </a:spcBef>
              <a:spcAft>
                <a:spcPts val="0"/>
              </a:spcAft>
              <a:buNone/>
            </a:pPr>
            <a:r>
              <a:rPr lang="en-US" sz="3500" b="0" i="0" u="none" strike="noStrike" cap="none">
                <a:solidFill>
                  <a:srgbClr val="000000"/>
                </a:solidFill>
                <a:latin typeface="Roboto"/>
                <a:ea typeface="Roboto"/>
                <a:cs typeface="Roboto"/>
                <a:sym typeface="Roboto"/>
              </a:rPr>
              <a:t>       Focus layer lần đầu tiên được giới thiệu trong YOLOv5.</a:t>
            </a:r>
            <a:endParaRPr/>
          </a:p>
          <a:p>
            <a:pPr marL="0" marR="0" lvl="0" indent="0" algn="l" rtl="0">
              <a:lnSpc>
                <a:spcPct val="140000"/>
              </a:lnSpc>
              <a:spcBef>
                <a:spcPts val="0"/>
              </a:spcBef>
              <a:spcAft>
                <a:spcPts val="0"/>
              </a:spcAft>
              <a:buNone/>
            </a:pPr>
            <a:endParaRPr sz="3500" b="0" i="0" u="none" strike="noStrike" cap="none">
              <a:solidFill>
                <a:srgbClr val="000000"/>
              </a:solidFill>
              <a:latin typeface="Roboto"/>
              <a:ea typeface="Roboto"/>
              <a:cs typeface="Roboto"/>
              <a:sym typeface="Roboto"/>
            </a:endParaRPr>
          </a:p>
        </p:txBody>
      </p:sp>
      <p:cxnSp>
        <p:nvCxnSpPr>
          <p:cNvPr id="379" name="Google Shape;379;p22"/>
          <p:cNvCxnSpPr/>
          <p:nvPr/>
        </p:nvCxnSpPr>
        <p:spPr>
          <a:xfrm>
            <a:off x="1959764" y="1987787"/>
            <a:ext cx="14417142" cy="0"/>
          </a:xfrm>
          <a:prstGeom prst="straightConnector1">
            <a:avLst/>
          </a:prstGeom>
          <a:noFill/>
          <a:ln w="9525" cap="flat" cmpd="sng">
            <a:solidFill>
              <a:srgbClr val="000000"/>
            </a:solidFill>
            <a:prstDash val="solid"/>
            <a:round/>
            <a:headEnd type="none" w="sm" len="sm"/>
            <a:tailEnd type="none" w="sm" len="sm"/>
          </a:ln>
        </p:spPr>
      </p:cxnSp>
      <p:sp>
        <p:nvSpPr>
          <p:cNvPr id="380" name="Google Shape;380;p22"/>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81" name="Google Shape;381;p22"/>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382" name="Google Shape;382;p22"/>
          <p:cNvPicPr preferRelativeResize="0"/>
          <p:nvPr/>
        </p:nvPicPr>
        <p:blipFill rotWithShape="1">
          <a:blip r:embed="rId3">
            <a:alphaModFix/>
          </a:blip>
          <a:srcRect/>
          <a:stretch/>
        </p:blipFill>
        <p:spPr>
          <a:xfrm>
            <a:off x="2525934" y="2302112"/>
            <a:ext cx="13578521" cy="42929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3"/>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88" name="Google Shape;388;p23"/>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389" name="Google Shape;389;p23"/>
          <p:cNvPicPr preferRelativeResize="0"/>
          <p:nvPr/>
        </p:nvPicPr>
        <p:blipFill rotWithShape="1">
          <a:blip r:embed="rId3">
            <a:alphaModFix/>
          </a:blip>
          <a:srcRect/>
          <a:stretch/>
        </p:blipFill>
        <p:spPr>
          <a:xfrm>
            <a:off x="756249" y="2140066"/>
            <a:ext cx="8088668" cy="6959026"/>
          </a:xfrm>
          <a:prstGeom prst="rect">
            <a:avLst/>
          </a:prstGeom>
          <a:noFill/>
          <a:ln>
            <a:noFill/>
          </a:ln>
        </p:spPr>
      </p:pic>
      <p:sp>
        <p:nvSpPr>
          <p:cNvPr id="390" name="Google Shape;390;p23"/>
          <p:cNvSpPr txBox="1"/>
          <p:nvPr/>
        </p:nvSpPr>
        <p:spPr>
          <a:xfrm>
            <a:off x="1695758" y="565150"/>
            <a:ext cx="7448242" cy="993775"/>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Độ đo mAP</a:t>
            </a:r>
            <a:endParaRPr/>
          </a:p>
        </p:txBody>
      </p:sp>
      <p:sp>
        <p:nvSpPr>
          <p:cNvPr id="391" name="Google Shape;391;p23"/>
          <p:cNvSpPr txBox="1"/>
          <p:nvPr/>
        </p:nvSpPr>
        <p:spPr>
          <a:xfrm>
            <a:off x="8990401" y="1944412"/>
            <a:ext cx="8888922" cy="9006761"/>
          </a:xfrm>
          <a:prstGeom prst="rect">
            <a:avLst/>
          </a:prstGeom>
          <a:noFill/>
          <a:ln>
            <a:noFill/>
          </a:ln>
        </p:spPr>
        <p:txBody>
          <a:bodyPr spcFirstLastPara="1" wrap="square" lIns="0" tIns="0" rIns="0" bIns="0" anchor="t" anchorCtr="0">
            <a:spAutoFit/>
          </a:bodyPr>
          <a:lstStyle/>
          <a:p>
            <a:pPr marL="0" marR="0" lvl="0" indent="0" algn="just" rtl="0">
              <a:lnSpc>
                <a:spcPct val="295666"/>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820778" marR="0" lvl="1" indent="-410389" algn="just" rtl="0">
              <a:lnSpc>
                <a:spcPct val="140052"/>
              </a:lnSpc>
              <a:spcBef>
                <a:spcPts val="0"/>
              </a:spcBef>
              <a:spcAft>
                <a:spcPts val="0"/>
              </a:spcAft>
              <a:buClr>
                <a:srgbClr val="FF1616"/>
              </a:buClr>
              <a:buSzPts val="3800"/>
              <a:buFont typeface="Arial"/>
              <a:buChar char="•"/>
            </a:pPr>
            <a:r>
              <a:rPr lang="en-US" sz="3800" b="0" i="0" u="none" strike="noStrike" cap="none">
                <a:solidFill>
                  <a:srgbClr val="FF1616"/>
                </a:solidFill>
                <a:latin typeface="Roboto"/>
                <a:ea typeface="Roboto"/>
                <a:cs typeface="Roboto"/>
                <a:sym typeface="Roboto"/>
              </a:rPr>
              <a:t>Sử dụng phương pháp AUC:</a:t>
            </a:r>
            <a:r>
              <a:rPr lang="en-US" sz="3800" b="0" i="0" u="none" strike="noStrike" cap="none">
                <a:solidFill>
                  <a:srgbClr val="000000"/>
                </a:solidFill>
                <a:latin typeface="Roboto"/>
                <a:ea typeface="Roboto"/>
                <a:cs typeface="Roboto"/>
                <a:sym typeface="Roboto"/>
              </a:rPr>
              <a:t> </a:t>
            </a:r>
            <a:endParaRPr/>
          </a:p>
          <a:p>
            <a:pPr marL="820778" indent="-410389" algn="just">
              <a:lnSpc>
                <a:spcPct val="140052"/>
              </a:lnSpc>
              <a:buSzPts val="3800"/>
              <a:buFont typeface="Arial"/>
              <a:buChar char="•"/>
            </a:pPr>
            <a:r>
              <a:rPr lang="en-US" sz="3800" b="0" i="0" u="none" strike="noStrike" cap="none">
                <a:solidFill>
                  <a:srgbClr val="000000"/>
                </a:solidFill>
                <a:latin typeface="Roboto"/>
                <a:ea typeface="Roboto"/>
                <a:cs typeface="Roboto"/>
                <a:sym typeface="Roboto"/>
              </a:rPr>
              <a:t>Các bước sẽ được nêu ví dụ như sau:</a:t>
            </a:r>
            <a:endParaRPr/>
          </a:p>
          <a:p>
            <a:pPr marL="0" marR="0" lvl="0" indent="0" algn="just" rtl="0">
              <a:lnSpc>
                <a:spcPct val="140052"/>
              </a:lnSpc>
              <a:spcBef>
                <a:spcPts val="0"/>
              </a:spcBef>
              <a:spcAft>
                <a:spcPts val="0"/>
              </a:spcAft>
              <a:buNone/>
            </a:pPr>
            <a:r>
              <a:rPr lang="en-US" sz="3800" b="0" i="0" u="none" strike="noStrike" cap="none">
                <a:solidFill>
                  <a:srgbClr val="3E5BB2"/>
                </a:solidFill>
                <a:latin typeface="Roboto"/>
                <a:ea typeface="Roboto"/>
                <a:cs typeface="Roboto"/>
                <a:sym typeface="Roboto"/>
              </a:rPr>
              <a:t>Bước 1: </a:t>
            </a:r>
            <a:r>
              <a:rPr lang="en-US" sz="3800" b="0" i="0" u="none" strike="noStrike" cap="none">
                <a:solidFill>
                  <a:srgbClr val="000000"/>
                </a:solidFill>
                <a:latin typeface="Roboto"/>
                <a:ea typeface="Roboto"/>
                <a:cs typeface="Roboto"/>
                <a:sym typeface="Roboto"/>
              </a:rPr>
              <a:t>Tìm các cặp precision và recall. (Mỗi giá trị recall sẽ có nhiều giá trị precision, ta chọn max precison ở giá trị đó. Và nếu precison ở giá trị sau nhỏ hơn max precision ở giá trị trước thì bỏ qua). Như hình bên cạnh Các cặp precision và recall sẽ là R,J,X,G</a:t>
            </a:r>
            <a:endParaRPr/>
          </a:p>
          <a:p>
            <a:pPr marL="0" marR="0" lvl="0" indent="0" algn="just"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4"/>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397" name="Google Shape;397;p24"/>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398" name="Google Shape;398;p24"/>
          <p:cNvPicPr preferRelativeResize="0"/>
          <p:nvPr/>
        </p:nvPicPr>
        <p:blipFill rotWithShape="1">
          <a:blip r:embed="rId3">
            <a:alphaModFix/>
          </a:blip>
          <a:srcRect/>
          <a:stretch/>
        </p:blipFill>
        <p:spPr>
          <a:xfrm>
            <a:off x="1189812" y="6203133"/>
            <a:ext cx="14733891" cy="2372731"/>
          </a:xfrm>
          <a:prstGeom prst="rect">
            <a:avLst/>
          </a:prstGeom>
          <a:noFill/>
          <a:ln>
            <a:noFill/>
          </a:ln>
        </p:spPr>
      </p:pic>
      <p:pic>
        <p:nvPicPr>
          <p:cNvPr id="399" name="Google Shape;399;p24"/>
          <p:cNvPicPr preferRelativeResize="0"/>
          <p:nvPr/>
        </p:nvPicPr>
        <p:blipFill rotWithShape="1">
          <a:blip r:embed="rId4">
            <a:alphaModFix/>
          </a:blip>
          <a:srcRect/>
          <a:stretch/>
        </p:blipFill>
        <p:spPr>
          <a:xfrm>
            <a:off x="11126310" y="1028700"/>
            <a:ext cx="5971877" cy="4721448"/>
          </a:xfrm>
          <a:prstGeom prst="rect">
            <a:avLst/>
          </a:prstGeom>
          <a:noFill/>
          <a:ln>
            <a:noFill/>
          </a:ln>
        </p:spPr>
      </p:pic>
      <p:sp>
        <p:nvSpPr>
          <p:cNvPr id="400" name="Google Shape;400;p24"/>
          <p:cNvSpPr txBox="1"/>
          <p:nvPr/>
        </p:nvSpPr>
        <p:spPr>
          <a:xfrm>
            <a:off x="1189812" y="2889745"/>
            <a:ext cx="9583514" cy="3313388"/>
          </a:xfrm>
          <a:prstGeom prst="rect">
            <a:avLst/>
          </a:prstGeom>
          <a:noFill/>
          <a:ln>
            <a:noFill/>
          </a:ln>
        </p:spPr>
        <p:txBody>
          <a:bodyPr spcFirstLastPara="1" wrap="square" lIns="0" tIns="0" rIns="0" bIns="0" anchor="t" anchorCtr="0">
            <a:spAutoFit/>
          </a:bodyPr>
          <a:lstStyle/>
          <a:p>
            <a:pPr marL="0" marR="0" lvl="0" indent="0" algn="just" rtl="0">
              <a:lnSpc>
                <a:spcPct val="295666"/>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just" rtl="0">
              <a:lnSpc>
                <a:spcPct val="140052"/>
              </a:lnSpc>
              <a:spcBef>
                <a:spcPts val="0"/>
              </a:spcBef>
              <a:spcAft>
                <a:spcPts val="0"/>
              </a:spcAft>
              <a:buNone/>
            </a:pPr>
            <a:r>
              <a:rPr lang="en-US" sz="3800" b="0" i="0" u="none" strike="noStrike" cap="none">
                <a:solidFill>
                  <a:srgbClr val="3E5BB2"/>
                </a:solidFill>
                <a:latin typeface="Roboto"/>
                <a:ea typeface="Roboto"/>
                <a:cs typeface="Roboto"/>
                <a:sym typeface="Roboto"/>
              </a:rPr>
              <a:t>Bước 2:</a:t>
            </a:r>
            <a:r>
              <a:rPr lang="en-US" sz="3800" b="0" i="0" u="none" strike="noStrike" cap="none">
                <a:solidFill>
                  <a:srgbClr val="000000"/>
                </a:solidFill>
                <a:latin typeface="Roboto"/>
                <a:ea typeface="Roboto"/>
                <a:cs typeface="Roboto"/>
                <a:sym typeface="Roboto"/>
              </a:rPr>
              <a:t> Xác định các cặp điểm và vẽ đồ thị.</a:t>
            </a:r>
            <a:endParaRPr/>
          </a:p>
          <a:p>
            <a:pPr marL="0" marR="0" lvl="0" indent="0" algn="just" rtl="0">
              <a:lnSpc>
                <a:spcPct val="140052"/>
              </a:lnSpc>
              <a:spcBef>
                <a:spcPts val="0"/>
              </a:spcBef>
              <a:spcAft>
                <a:spcPts val="0"/>
              </a:spcAft>
              <a:buNone/>
            </a:pPr>
            <a:r>
              <a:rPr lang="en-US" sz="3800" b="0" i="0" u="none" strike="noStrike" cap="none">
                <a:solidFill>
                  <a:srgbClr val="3E5BB2"/>
                </a:solidFill>
                <a:latin typeface="Roboto"/>
                <a:ea typeface="Roboto"/>
                <a:cs typeface="Roboto"/>
                <a:sym typeface="Roboto"/>
              </a:rPr>
              <a:t>Bước 3:</a:t>
            </a:r>
            <a:r>
              <a:rPr lang="en-US" sz="3800" b="0" i="0" u="none" strike="noStrike" cap="none">
                <a:solidFill>
                  <a:srgbClr val="000000"/>
                </a:solidFill>
                <a:latin typeface="Roboto"/>
                <a:ea typeface="Roboto"/>
                <a:cs typeface="Roboto"/>
                <a:sym typeface="Roboto"/>
              </a:rPr>
              <a:t> Tính AP bằng cách tính diện tích các hình A1, A2, A3 và A4 cộng lại với nhau.</a:t>
            </a:r>
            <a:endParaRPr/>
          </a:p>
          <a:p>
            <a:pPr marL="0" marR="0" lvl="0" indent="0" algn="just"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p:sp>
        <p:nvSpPr>
          <p:cNvPr id="401" name="Google Shape;401;p24"/>
          <p:cNvSpPr txBox="1"/>
          <p:nvPr/>
        </p:nvSpPr>
        <p:spPr>
          <a:xfrm>
            <a:off x="1548169" y="1550715"/>
            <a:ext cx="7448242" cy="993775"/>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Độ đo mAP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p:nvPr/>
        </p:nvSpPr>
        <p:spPr>
          <a:xfrm>
            <a:off x="297453" y="1095375"/>
            <a:ext cx="17693094" cy="993775"/>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Tại sao sử dụng YOLOv3, v4, v5?</a:t>
            </a:r>
            <a:endParaRPr/>
          </a:p>
        </p:txBody>
      </p:sp>
      <p:sp>
        <p:nvSpPr>
          <p:cNvPr id="415" name="Google Shape;415;p26"/>
          <p:cNvSpPr/>
          <p:nvPr/>
        </p:nvSpPr>
        <p:spPr>
          <a:xfrm rot="10800000">
            <a:off x="17098188" y="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416" name="Google Shape;416;p26"/>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417" name="Google Shape;417;p26"/>
          <p:cNvSpPr txBox="1"/>
          <p:nvPr/>
        </p:nvSpPr>
        <p:spPr>
          <a:xfrm>
            <a:off x="731189" y="2270064"/>
            <a:ext cx="16825621" cy="6648112"/>
          </a:xfrm>
          <a:prstGeom prst="rect">
            <a:avLst/>
          </a:prstGeom>
          <a:noFill/>
          <a:ln>
            <a:noFill/>
          </a:ln>
        </p:spPr>
        <p:txBody>
          <a:bodyPr spcFirstLastPara="1" wrap="square" lIns="0" tIns="0" rIns="0" bIns="0" anchor="t" anchorCtr="0">
            <a:spAutoFit/>
          </a:bodyPr>
          <a:lstStyle/>
          <a:p>
            <a:pPr marL="812499" marR="0" lvl="1" indent="-406250" algn="just" rtl="0">
              <a:lnSpc>
                <a:spcPct val="139994"/>
              </a:lnSpc>
              <a:spcBef>
                <a:spcPts val="0"/>
              </a:spcBef>
              <a:spcAft>
                <a:spcPts val="0"/>
              </a:spcAft>
              <a:buClr>
                <a:srgbClr val="000000"/>
              </a:buClr>
              <a:buSzPts val="3763"/>
              <a:buFont typeface="Arial"/>
              <a:buChar char="•"/>
            </a:pPr>
            <a:r>
              <a:rPr lang="en-US" sz="3763" b="0" i="0" u="none" strike="noStrike" cap="none">
                <a:solidFill>
                  <a:srgbClr val="000000"/>
                </a:solidFill>
                <a:latin typeface="Roboto"/>
                <a:ea typeface="Roboto"/>
                <a:cs typeface="Roboto"/>
                <a:sym typeface="Roboto"/>
              </a:rPr>
              <a:t>YOLO so với R-CNN: </a:t>
            </a:r>
            <a:endParaRPr/>
          </a:p>
          <a:p>
            <a:pPr marL="0" marR="0" lvl="0" indent="0" algn="just" rtl="0">
              <a:lnSpc>
                <a:spcPct val="139994"/>
              </a:lnSpc>
              <a:spcBef>
                <a:spcPts val="0"/>
              </a:spcBef>
              <a:spcAft>
                <a:spcPts val="0"/>
              </a:spcAft>
              <a:buNone/>
            </a:pPr>
            <a:r>
              <a:rPr lang="en-US" sz="3763" b="0" i="0" u="none" strike="noStrike" cap="none">
                <a:solidFill>
                  <a:srgbClr val="000000"/>
                </a:solidFill>
                <a:latin typeface="Roboto"/>
                <a:ea typeface="Roboto"/>
                <a:cs typeface="Roboto"/>
                <a:sym typeface="Roboto"/>
              </a:rPr>
              <a:t>         - YOLO là </a:t>
            </a:r>
            <a:r>
              <a:rPr lang="en-US" sz="3763" b="0" i="0" u="none" strike="noStrike" cap="none">
                <a:solidFill>
                  <a:srgbClr val="3E5BB2"/>
                </a:solidFill>
                <a:latin typeface="Roboto"/>
                <a:ea typeface="Roboto"/>
                <a:cs typeface="Roboto"/>
                <a:sym typeface="Roboto"/>
              </a:rPr>
              <a:t>one stage detector</a:t>
            </a:r>
            <a:r>
              <a:rPr lang="en-US" sz="3763" b="0" i="0" u="none" strike="noStrike" cap="none">
                <a:solidFill>
                  <a:srgbClr val="000000"/>
                </a:solidFill>
                <a:latin typeface="Roboto"/>
                <a:ea typeface="Roboto"/>
                <a:cs typeface="Roboto"/>
                <a:sym typeface="Roboto"/>
              </a:rPr>
              <a:t> còn R-CNN là </a:t>
            </a:r>
            <a:r>
              <a:rPr lang="en-US" sz="3763" b="0" i="0" u="none" strike="noStrike" cap="none">
                <a:solidFill>
                  <a:srgbClr val="3E5BB2"/>
                </a:solidFill>
                <a:latin typeface="Roboto"/>
                <a:ea typeface="Roboto"/>
                <a:cs typeface="Roboto"/>
                <a:sym typeface="Roboto"/>
              </a:rPr>
              <a:t>two stage detector</a:t>
            </a:r>
            <a:r>
              <a:rPr lang="en-US" sz="3763" b="0" i="0" u="none" strike="noStrike" cap="none">
                <a:solidFill>
                  <a:srgbClr val="000000"/>
                </a:solidFill>
                <a:latin typeface="Roboto"/>
                <a:ea typeface="Roboto"/>
                <a:cs typeface="Roboto"/>
                <a:sym typeface="Roboto"/>
              </a:rPr>
              <a:t> </a:t>
            </a:r>
            <a:endParaRPr/>
          </a:p>
          <a:p>
            <a:pPr marL="0" marR="0" lvl="0" indent="0" algn="just" rtl="0">
              <a:lnSpc>
                <a:spcPct val="139994"/>
              </a:lnSpc>
              <a:spcBef>
                <a:spcPts val="0"/>
              </a:spcBef>
              <a:spcAft>
                <a:spcPts val="0"/>
              </a:spcAft>
              <a:buNone/>
            </a:pPr>
            <a:r>
              <a:rPr lang="en-US" sz="3763" b="0" i="0" u="none" strike="noStrike" cap="none">
                <a:solidFill>
                  <a:srgbClr val="000000"/>
                </a:solidFill>
                <a:latin typeface="Roboto"/>
                <a:ea typeface="Roboto"/>
                <a:cs typeface="Roboto"/>
                <a:sym typeface="Roboto"/>
              </a:rPr>
              <a:t>         - YOLO sẽ thực hiện cả 2 công việc tìm </a:t>
            </a:r>
            <a:r>
              <a:rPr lang="en-US" sz="3763" b="0" i="0" u="none" strike="noStrike" cap="none">
                <a:solidFill>
                  <a:srgbClr val="3E5BB2"/>
                </a:solidFill>
                <a:latin typeface="Roboto"/>
                <a:ea typeface="Roboto"/>
                <a:cs typeface="Roboto"/>
                <a:sym typeface="Roboto"/>
              </a:rPr>
              <a:t>bounding box và classification</a:t>
            </a:r>
            <a:r>
              <a:rPr lang="en-US" sz="3763" b="0" i="0" u="none" strike="noStrike" cap="none">
                <a:solidFill>
                  <a:srgbClr val="000000"/>
                </a:solidFill>
                <a:latin typeface="Roboto"/>
                <a:ea typeface="Roboto"/>
                <a:cs typeface="Roboto"/>
                <a:sym typeface="Roboto"/>
              </a:rPr>
              <a:t> </a:t>
            </a:r>
            <a:endParaRPr/>
          </a:p>
          <a:p>
            <a:pPr marL="0" marR="0" lvl="0" indent="0" algn="just" rtl="0">
              <a:lnSpc>
                <a:spcPct val="139994"/>
              </a:lnSpc>
              <a:spcBef>
                <a:spcPts val="0"/>
              </a:spcBef>
              <a:spcAft>
                <a:spcPts val="0"/>
              </a:spcAft>
              <a:buNone/>
            </a:pPr>
            <a:r>
              <a:rPr lang="en-US" sz="3763" b="0" i="0" u="none" strike="noStrike" cap="none">
                <a:solidFill>
                  <a:srgbClr val="000000"/>
                </a:solidFill>
                <a:latin typeface="Roboto"/>
                <a:ea typeface="Roboto"/>
                <a:cs typeface="Roboto"/>
                <a:sym typeface="Roboto"/>
              </a:rPr>
              <a:t>         vật thể cùng một lúc. </a:t>
            </a:r>
            <a:endParaRPr/>
          </a:p>
          <a:p>
            <a:pPr marL="0" marR="0" lvl="0" indent="0" algn="just" rtl="0">
              <a:lnSpc>
                <a:spcPct val="139994"/>
              </a:lnSpc>
              <a:spcBef>
                <a:spcPts val="0"/>
              </a:spcBef>
              <a:spcAft>
                <a:spcPts val="0"/>
              </a:spcAft>
              <a:buNone/>
            </a:pPr>
            <a:r>
              <a:rPr lang="en-US" sz="3763" b="0" i="0" u="none" strike="noStrike" cap="none">
                <a:solidFill>
                  <a:srgbClr val="000000"/>
                </a:solidFill>
                <a:latin typeface="Roboto"/>
                <a:ea typeface="Roboto"/>
                <a:cs typeface="Roboto"/>
                <a:sym typeface="Roboto"/>
              </a:rPr>
              <a:t>          </a:t>
            </a:r>
            <a:r>
              <a:rPr lang="en-US" sz="3763" b="1" i="0" u="none" strike="noStrike" cap="none">
                <a:solidFill>
                  <a:srgbClr val="FF1616"/>
                </a:solidFill>
                <a:latin typeface="Roboto"/>
                <a:ea typeface="Roboto"/>
                <a:cs typeface="Roboto"/>
                <a:sym typeface="Roboto"/>
              </a:rPr>
              <a:t>Vì vậy tốc độ nhận dạng của YOLO sẽ nhanh hơn nhiều so với R-CNN </a:t>
            </a:r>
            <a:endParaRPr/>
          </a:p>
          <a:p>
            <a:pPr marL="0" marR="0" lvl="0" indent="0" algn="just" rtl="0">
              <a:lnSpc>
                <a:spcPct val="139994"/>
              </a:lnSpc>
              <a:spcBef>
                <a:spcPts val="0"/>
              </a:spcBef>
              <a:spcAft>
                <a:spcPts val="0"/>
              </a:spcAft>
              <a:buNone/>
            </a:pPr>
            <a:r>
              <a:rPr lang="en-US" sz="3763" b="1" i="0" u="none" strike="noStrike" cap="none">
                <a:solidFill>
                  <a:srgbClr val="FF1616"/>
                </a:solidFill>
                <a:latin typeface="Roboto"/>
                <a:ea typeface="Roboto"/>
                <a:cs typeface="Roboto"/>
                <a:sym typeface="Roboto"/>
              </a:rPr>
              <a:t>          và đáp ứng được yêu cầu nhận dạng real-time của bài toán.</a:t>
            </a:r>
            <a:r>
              <a:rPr lang="en-US" sz="3763" b="0" i="0" u="none" strike="noStrike" cap="none">
                <a:solidFill>
                  <a:srgbClr val="000000"/>
                </a:solidFill>
                <a:latin typeface="Roboto"/>
                <a:ea typeface="Roboto"/>
                <a:cs typeface="Roboto"/>
                <a:sym typeface="Roboto"/>
              </a:rPr>
              <a:t> </a:t>
            </a:r>
            <a:endParaRPr/>
          </a:p>
          <a:p>
            <a:pPr marL="812499" marR="0" lvl="1" indent="-406250" algn="just" rtl="0">
              <a:lnSpc>
                <a:spcPct val="139994"/>
              </a:lnSpc>
              <a:spcBef>
                <a:spcPts val="0"/>
              </a:spcBef>
              <a:spcAft>
                <a:spcPts val="0"/>
              </a:spcAft>
              <a:buClr>
                <a:srgbClr val="000000"/>
              </a:buClr>
              <a:buSzPts val="3763"/>
              <a:buFont typeface="Arial"/>
              <a:buChar char="•"/>
            </a:pPr>
            <a:r>
              <a:rPr lang="en-US" sz="3763" b="0" i="0" u="none" strike="noStrike" cap="none">
                <a:solidFill>
                  <a:srgbClr val="000000"/>
                </a:solidFill>
                <a:latin typeface="Roboto"/>
                <a:ea typeface="Roboto"/>
                <a:cs typeface="Roboto"/>
                <a:sym typeface="Roboto"/>
              </a:rPr>
              <a:t>YOLOv3 vì đây là phiên bản cuối cùng của tác giả gốc. </a:t>
            </a:r>
            <a:endParaRPr/>
          </a:p>
          <a:p>
            <a:pPr marL="812499" marR="0" lvl="1" indent="-406250" algn="just" rtl="0">
              <a:lnSpc>
                <a:spcPct val="139994"/>
              </a:lnSpc>
              <a:spcBef>
                <a:spcPts val="0"/>
              </a:spcBef>
              <a:spcAft>
                <a:spcPts val="0"/>
              </a:spcAft>
              <a:buClr>
                <a:srgbClr val="000000"/>
              </a:buClr>
              <a:buSzPts val="3763"/>
              <a:buFont typeface="Arial"/>
              <a:buChar char="•"/>
            </a:pPr>
            <a:r>
              <a:rPr lang="en-US" sz="3763" b="0" i="0" u="none" strike="noStrike" cap="none">
                <a:solidFill>
                  <a:srgbClr val="000000"/>
                </a:solidFill>
                <a:latin typeface="Roboto"/>
                <a:ea typeface="Roboto"/>
                <a:cs typeface="Roboto"/>
                <a:sym typeface="Roboto"/>
              </a:rPr>
              <a:t>YOLOv4 là phiên bản được nhiều người tin dùng và có bài báo về mô hình. </a:t>
            </a:r>
            <a:endParaRPr/>
          </a:p>
          <a:p>
            <a:pPr marL="812499" marR="0" lvl="1" indent="-406250" algn="just" rtl="0">
              <a:lnSpc>
                <a:spcPct val="139994"/>
              </a:lnSpc>
              <a:spcBef>
                <a:spcPts val="0"/>
              </a:spcBef>
              <a:spcAft>
                <a:spcPts val="0"/>
              </a:spcAft>
              <a:buClr>
                <a:srgbClr val="000000"/>
              </a:buClr>
              <a:buSzPts val="3763"/>
              <a:buFont typeface="Arial"/>
              <a:buChar char="•"/>
            </a:pPr>
            <a:r>
              <a:rPr lang="en-US" sz="3763" b="0" i="0" u="none" strike="noStrike" cap="none">
                <a:solidFill>
                  <a:srgbClr val="000000"/>
                </a:solidFill>
                <a:latin typeface="Roboto"/>
                <a:ea typeface="Roboto"/>
                <a:cs typeface="Roboto"/>
                <a:sym typeface="Roboto"/>
              </a:rPr>
              <a:t>YOLOv5 phiên bản mới nhất đạt được kết quả cao tuy nhiên chưa có </a:t>
            </a:r>
            <a:endParaRPr/>
          </a:p>
          <a:p>
            <a:pPr marL="0" marR="0" lvl="0" indent="0" algn="just" rtl="0">
              <a:lnSpc>
                <a:spcPct val="139994"/>
              </a:lnSpc>
              <a:spcBef>
                <a:spcPts val="0"/>
              </a:spcBef>
              <a:spcAft>
                <a:spcPts val="0"/>
              </a:spcAft>
              <a:buNone/>
            </a:pPr>
            <a:r>
              <a:rPr lang="en-US" sz="3763" b="0" i="0" u="none" strike="noStrike" cap="none">
                <a:solidFill>
                  <a:srgbClr val="000000"/>
                </a:solidFill>
                <a:latin typeface="Roboto"/>
                <a:ea typeface="Roboto"/>
                <a:cs typeface="Roboto"/>
                <a:sym typeface="Roboto"/>
              </a:rPr>
              <a:t>       bài báo chính thức. </a:t>
            </a:r>
            <a:endParaRPr/>
          </a:p>
        </p:txBody>
      </p:sp>
      <p:sp>
        <p:nvSpPr>
          <p:cNvPr id="418" name="Google Shape;418;p26"/>
          <p:cNvSpPr/>
          <p:nvPr/>
        </p:nvSpPr>
        <p:spPr>
          <a:xfrm>
            <a:off x="1143000" y="5448300"/>
            <a:ext cx="685800" cy="457200"/>
          </a:xfrm>
          <a:prstGeom prst="rightArrow">
            <a:avLst>
              <a:gd name="adj1" fmla="val 50000"/>
              <a:gd name="adj2" fmla="val 50000"/>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5"/>
          <p:cNvSpPr/>
          <p:nvPr/>
        </p:nvSpPr>
        <p:spPr>
          <a:xfrm>
            <a:off x="1028700" y="1940736"/>
            <a:ext cx="11688119" cy="7317564"/>
          </a:xfrm>
          <a:prstGeom prst="rect">
            <a:avLst/>
          </a:prstGeom>
          <a:solidFill>
            <a:srgbClr val="3E5BB2">
              <a:alpha val="823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3355964" y="4193042"/>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96" name="Google Shape;196;p5"/>
          <p:cNvSpPr/>
          <p:nvPr/>
        </p:nvSpPr>
        <p:spPr>
          <a:xfrm>
            <a:off x="13355964" y="5202143"/>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97" name="Google Shape;197;p5"/>
          <p:cNvSpPr/>
          <p:nvPr/>
        </p:nvSpPr>
        <p:spPr>
          <a:xfrm>
            <a:off x="13355964" y="6205498"/>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198" name="Google Shape;198;p5"/>
          <p:cNvSpPr/>
          <p:nvPr/>
        </p:nvSpPr>
        <p:spPr>
          <a:xfrm rot="5400000">
            <a:off x="1049476" y="1941417"/>
            <a:ext cx="851619" cy="850256"/>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199" name="Google Shape;199;p5"/>
          <p:cNvPicPr preferRelativeResize="0"/>
          <p:nvPr/>
        </p:nvPicPr>
        <p:blipFill rotWithShape="1">
          <a:blip r:embed="rId3">
            <a:alphaModFix/>
          </a:blip>
          <a:srcRect/>
          <a:stretch/>
        </p:blipFill>
        <p:spPr>
          <a:xfrm>
            <a:off x="1277226" y="2537743"/>
            <a:ext cx="11363393" cy="6318047"/>
          </a:xfrm>
          <a:prstGeom prst="rect">
            <a:avLst/>
          </a:prstGeom>
          <a:noFill/>
          <a:ln>
            <a:noFill/>
          </a:ln>
        </p:spPr>
      </p:pic>
      <p:sp>
        <p:nvSpPr>
          <p:cNvPr id="200" name="Google Shape;200;p5"/>
          <p:cNvSpPr txBox="1"/>
          <p:nvPr/>
        </p:nvSpPr>
        <p:spPr>
          <a:xfrm>
            <a:off x="1028699" y="660031"/>
            <a:ext cx="1485531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3.1 Phương pháp object detection</a:t>
            </a:r>
            <a:endParaRPr/>
          </a:p>
        </p:txBody>
      </p:sp>
      <p:sp>
        <p:nvSpPr>
          <p:cNvPr id="201" name="Google Shape;201;p5"/>
          <p:cNvSpPr txBox="1"/>
          <p:nvPr/>
        </p:nvSpPr>
        <p:spPr>
          <a:xfrm>
            <a:off x="13355964" y="4339131"/>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01</a:t>
            </a:r>
            <a:endParaRPr/>
          </a:p>
        </p:txBody>
      </p:sp>
      <p:sp>
        <p:nvSpPr>
          <p:cNvPr id="202" name="Google Shape;202;p5"/>
          <p:cNvSpPr txBox="1"/>
          <p:nvPr/>
        </p:nvSpPr>
        <p:spPr>
          <a:xfrm>
            <a:off x="13355964" y="5348231"/>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02</a:t>
            </a:r>
            <a:endParaRPr/>
          </a:p>
        </p:txBody>
      </p:sp>
      <p:sp>
        <p:nvSpPr>
          <p:cNvPr id="203" name="Google Shape;203;p5"/>
          <p:cNvSpPr txBox="1"/>
          <p:nvPr/>
        </p:nvSpPr>
        <p:spPr>
          <a:xfrm>
            <a:off x="13355964" y="6351586"/>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03</a:t>
            </a:r>
            <a:endParaRPr/>
          </a:p>
        </p:txBody>
      </p:sp>
      <p:sp>
        <p:nvSpPr>
          <p:cNvPr id="204" name="Google Shape;204;p5"/>
          <p:cNvSpPr txBox="1"/>
          <p:nvPr/>
        </p:nvSpPr>
        <p:spPr>
          <a:xfrm>
            <a:off x="14329920" y="4201018"/>
            <a:ext cx="1663903"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3E5BB2"/>
                </a:solidFill>
                <a:latin typeface="Roboto"/>
                <a:ea typeface="Roboto"/>
                <a:cs typeface="Roboto"/>
                <a:sym typeface="Roboto"/>
              </a:rPr>
              <a:t>YOLOv3</a:t>
            </a:r>
            <a:endParaRPr/>
          </a:p>
        </p:txBody>
      </p:sp>
      <p:sp>
        <p:nvSpPr>
          <p:cNvPr id="205" name="Google Shape;205;p5"/>
          <p:cNvSpPr txBox="1"/>
          <p:nvPr/>
        </p:nvSpPr>
        <p:spPr>
          <a:xfrm>
            <a:off x="14329920" y="5210119"/>
            <a:ext cx="1447122"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YOLOv4</a:t>
            </a:r>
            <a:endParaRPr/>
          </a:p>
        </p:txBody>
      </p:sp>
      <p:sp>
        <p:nvSpPr>
          <p:cNvPr id="206" name="Google Shape;206;p5"/>
          <p:cNvSpPr txBox="1"/>
          <p:nvPr/>
        </p:nvSpPr>
        <p:spPr>
          <a:xfrm>
            <a:off x="14329920" y="6213474"/>
            <a:ext cx="1728094" cy="50013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YOLOv5</a:t>
            </a:r>
            <a:endParaRPr/>
          </a:p>
        </p:txBody>
      </p:sp>
      <p:sp>
        <p:nvSpPr>
          <p:cNvPr id="207" name="Google Shape;207;p5"/>
          <p:cNvSpPr txBox="1"/>
          <p:nvPr/>
        </p:nvSpPr>
        <p:spPr>
          <a:xfrm>
            <a:off x="8743310" y="9551239"/>
            <a:ext cx="145256" cy="3492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5</a:t>
            </a:r>
            <a:endParaRPr/>
          </a:p>
        </p:txBody>
      </p:sp>
    </p:spTree>
    <p:extLst>
      <p:ext uri="{BB962C8B-B14F-4D97-AF65-F5344CB8AC3E}">
        <p14:creationId xmlns:p14="http://schemas.microsoft.com/office/powerpoint/2010/main" val="4175780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p:nvPr/>
        </p:nvSpPr>
        <p:spPr>
          <a:xfrm>
            <a:off x="1028700" y="1940736"/>
            <a:ext cx="11688119" cy="7317564"/>
          </a:xfrm>
          <a:prstGeom prst="rect">
            <a:avLst/>
          </a:prstGeom>
          <a:solidFill>
            <a:srgbClr val="3E5BB2">
              <a:alpha val="823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4140180" y="4473503"/>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14" name="Google Shape;214;p6"/>
          <p:cNvSpPr/>
          <p:nvPr/>
        </p:nvSpPr>
        <p:spPr>
          <a:xfrm>
            <a:off x="14140180" y="5482604"/>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15" name="Google Shape;215;p6"/>
          <p:cNvSpPr/>
          <p:nvPr/>
        </p:nvSpPr>
        <p:spPr>
          <a:xfrm>
            <a:off x="14140180" y="6485958"/>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16" name="Google Shape;216;p6"/>
          <p:cNvSpPr/>
          <p:nvPr/>
        </p:nvSpPr>
        <p:spPr>
          <a:xfrm rot="5400000">
            <a:off x="1049476" y="1941417"/>
            <a:ext cx="851619" cy="850256"/>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217" name="Google Shape;217;p6"/>
          <p:cNvPicPr preferRelativeResize="0"/>
          <p:nvPr/>
        </p:nvPicPr>
        <p:blipFill rotWithShape="1">
          <a:blip r:embed="rId3">
            <a:alphaModFix/>
          </a:blip>
          <a:srcRect/>
          <a:stretch/>
        </p:blipFill>
        <p:spPr>
          <a:xfrm>
            <a:off x="1203720" y="2970135"/>
            <a:ext cx="11338080" cy="5644744"/>
          </a:xfrm>
          <a:prstGeom prst="rect">
            <a:avLst/>
          </a:prstGeom>
          <a:noFill/>
          <a:ln>
            <a:noFill/>
          </a:ln>
        </p:spPr>
      </p:pic>
      <p:sp>
        <p:nvSpPr>
          <p:cNvPr id="219" name="Google Shape;219;p6"/>
          <p:cNvSpPr txBox="1"/>
          <p:nvPr/>
        </p:nvSpPr>
        <p:spPr>
          <a:xfrm>
            <a:off x="14140180" y="4619591"/>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01</a:t>
            </a:r>
            <a:endParaRPr/>
          </a:p>
        </p:txBody>
      </p:sp>
      <p:sp>
        <p:nvSpPr>
          <p:cNvPr id="220" name="Google Shape;220;p6"/>
          <p:cNvSpPr txBox="1"/>
          <p:nvPr/>
        </p:nvSpPr>
        <p:spPr>
          <a:xfrm>
            <a:off x="14140180" y="5628692"/>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02</a:t>
            </a:r>
            <a:endParaRPr/>
          </a:p>
        </p:txBody>
      </p:sp>
      <p:sp>
        <p:nvSpPr>
          <p:cNvPr id="221" name="Google Shape;221;p6"/>
          <p:cNvSpPr txBox="1"/>
          <p:nvPr/>
        </p:nvSpPr>
        <p:spPr>
          <a:xfrm>
            <a:off x="14140180" y="6632047"/>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03</a:t>
            </a:r>
            <a:endParaRPr/>
          </a:p>
        </p:txBody>
      </p:sp>
      <p:sp>
        <p:nvSpPr>
          <p:cNvPr id="222" name="Google Shape;222;p6"/>
          <p:cNvSpPr txBox="1"/>
          <p:nvPr/>
        </p:nvSpPr>
        <p:spPr>
          <a:xfrm>
            <a:off x="15114136" y="4481479"/>
            <a:ext cx="1375917"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YOLOv3</a:t>
            </a:r>
            <a:endParaRPr/>
          </a:p>
        </p:txBody>
      </p:sp>
      <p:sp>
        <p:nvSpPr>
          <p:cNvPr id="223" name="Google Shape;223;p6"/>
          <p:cNvSpPr txBox="1"/>
          <p:nvPr/>
        </p:nvSpPr>
        <p:spPr>
          <a:xfrm>
            <a:off x="15114136" y="5490580"/>
            <a:ext cx="1556266"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3E5BB2"/>
                </a:solidFill>
                <a:latin typeface="Roboto"/>
                <a:ea typeface="Roboto"/>
                <a:cs typeface="Roboto"/>
                <a:sym typeface="Roboto"/>
              </a:rPr>
              <a:t>YOLOv4</a:t>
            </a:r>
            <a:endParaRPr/>
          </a:p>
        </p:txBody>
      </p:sp>
      <p:sp>
        <p:nvSpPr>
          <p:cNvPr id="224" name="Google Shape;224;p6"/>
          <p:cNvSpPr txBox="1"/>
          <p:nvPr/>
        </p:nvSpPr>
        <p:spPr>
          <a:xfrm>
            <a:off x="15023962" y="6493934"/>
            <a:ext cx="1556266"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YOLOv5</a:t>
            </a:r>
            <a:endParaRPr/>
          </a:p>
        </p:txBody>
      </p:sp>
      <p:sp>
        <p:nvSpPr>
          <p:cNvPr id="225" name="Google Shape;225;p6"/>
          <p:cNvSpPr txBox="1"/>
          <p:nvPr/>
        </p:nvSpPr>
        <p:spPr>
          <a:xfrm>
            <a:off x="8743310" y="9551239"/>
            <a:ext cx="145256" cy="3492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6</a:t>
            </a:r>
            <a:endParaRPr/>
          </a:p>
        </p:txBody>
      </p:sp>
      <p:sp>
        <p:nvSpPr>
          <p:cNvPr id="17" name="Google Shape;200;p5">
            <a:extLst>
              <a:ext uri="{FF2B5EF4-FFF2-40B4-BE49-F238E27FC236}">
                <a16:creationId xmlns:a16="http://schemas.microsoft.com/office/drawing/2014/main" id="{519ACE84-B44B-9C19-5095-5CC944524525}"/>
              </a:ext>
            </a:extLst>
          </p:cNvPr>
          <p:cNvSpPr txBox="1"/>
          <p:nvPr/>
        </p:nvSpPr>
        <p:spPr>
          <a:xfrm>
            <a:off x="1028699" y="660031"/>
            <a:ext cx="1485531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3.1 Phương pháp object detection</a:t>
            </a:r>
            <a:endParaRPr/>
          </a:p>
        </p:txBody>
      </p:sp>
    </p:spTree>
    <p:extLst>
      <p:ext uri="{BB962C8B-B14F-4D97-AF65-F5344CB8AC3E}">
        <p14:creationId xmlns:p14="http://schemas.microsoft.com/office/powerpoint/2010/main" val="1919496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p:cNvSpPr/>
          <p:nvPr/>
        </p:nvSpPr>
        <p:spPr>
          <a:xfrm>
            <a:off x="1028700" y="1940736"/>
            <a:ext cx="11688119" cy="7317564"/>
          </a:xfrm>
          <a:prstGeom prst="rect">
            <a:avLst/>
          </a:prstGeom>
          <a:solidFill>
            <a:srgbClr val="3E5BB2">
              <a:alpha val="823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13848021" y="4364566"/>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32" name="Google Shape;232;p7"/>
          <p:cNvSpPr/>
          <p:nvPr/>
        </p:nvSpPr>
        <p:spPr>
          <a:xfrm>
            <a:off x="13848021" y="5373667"/>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33" name="Google Shape;233;p7"/>
          <p:cNvSpPr/>
          <p:nvPr/>
        </p:nvSpPr>
        <p:spPr>
          <a:xfrm>
            <a:off x="13848021" y="6377022"/>
            <a:ext cx="625552" cy="625552"/>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E5BB2"/>
          </a:solidFill>
          <a:ln>
            <a:noFill/>
          </a:ln>
        </p:spPr>
      </p:sp>
      <p:sp>
        <p:nvSpPr>
          <p:cNvPr id="234" name="Google Shape;234;p7"/>
          <p:cNvSpPr/>
          <p:nvPr/>
        </p:nvSpPr>
        <p:spPr>
          <a:xfrm rot="5400000">
            <a:off x="1049476" y="1941417"/>
            <a:ext cx="851619" cy="850256"/>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pic>
        <p:nvPicPr>
          <p:cNvPr id="235" name="Google Shape;235;p7"/>
          <p:cNvPicPr preferRelativeResize="0"/>
          <p:nvPr/>
        </p:nvPicPr>
        <p:blipFill rotWithShape="1">
          <a:blip r:embed="rId3">
            <a:alphaModFix/>
          </a:blip>
          <a:srcRect/>
          <a:stretch/>
        </p:blipFill>
        <p:spPr>
          <a:xfrm>
            <a:off x="1900414" y="2366545"/>
            <a:ext cx="9895414" cy="6634050"/>
          </a:xfrm>
          <a:prstGeom prst="rect">
            <a:avLst/>
          </a:prstGeom>
          <a:noFill/>
          <a:ln>
            <a:noFill/>
          </a:ln>
        </p:spPr>
      </p:pic>
      <p:sp>
        <p:nvSpPr>
          <p:cNvPr id="237" name="Google Shape;237;p7"/>
          <p:cNvSpPr txBox="1"/>
          <p:nvPr/>
        </p:nvSpPr>
        <p:spPr>
          <a:xfrm>
            <a:off x="13848021" y="4510655"/>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01</a:t>
            </a:r>
            <a:endParaRPr/>
          </a:p>
        </p:txBody>
      </p:sp>
      <p:sp>
        <p:nvSpPr>
          <p:cNvPr id="238" name="Google Shape;238;p7"/>
          <p:cNvSpPr txBox="1"/>
          <p:nvPr/>
        </p:nvSpPr>
        <p:spPr>
          <a:xfrm>
            <a:off x="13848021" y="5519755"/>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02</a:t>
            </a:r>
            <a:endParaRPr/>
          </a:p>
        </p:txBody>
      </p:sp>
      <p:sp>
        <p:nvSpPr>
          <p:cNvPr id="239" name="Google Shape;239;p7"/>
          <p:cNvSpPr txBox="1"/>
          <p:nvPr/>
        </p:nvSpPr>
        <p:spPr>
          <a:xfrm>
            <a:off x="13848021" y="6523110"/>
            <a:ext cx="625552" cy="3238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100" b="1" i="0" u="none" strike="noStrike" cap="none">
                <a:solidFill>
                  <a:srgbClr val="FFFFFF"/>
                </a:solidFill>
                <a:latin typeface="Roboto"/>
                <a:ea typeface="Roboto"/>
                <a:cs typeface="Roboto"/>
                <a:sym typeface="Roboto"/>
              </a:rPr>
              <a:t>03</a:t>
            </a:r>
            <a:endParaRPr/>
          </a:p>
        </p:txBody>
      </p:sp>
      <p:sp>
        <p:nvSpPr>
          <p:cNvPr id="240" name="Google Shape;240;p7"/>
          <p:cNvSpPr txBox="1"/>
          <p:nvPr/>
        </p:nvSpPr>
        <p:spPr>
          <a:xfrm>
            <a:off x="14821977" y="4372542"/>
            <a:ext cx="1466734"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YOLOv3</a:t>
            </a:r>
            <a:endParaRPr/>
          </a:p>
        </p:txBody>
      </p:sp>
      <p:sp>
        <p:nvSpPr>
          <p:cNvPr id="241" name="Google Shape;241;p7"/>
          <p:cNvSpPr txBox="1"/>
          <p:nvPr/>
        </p:nvSpPr>
        <p:spPr>
          <a:xfrm>
            <a:off x="14821977" y="5294718"/>
            <a:ext cx="1466734"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Roboto"/>
                <a:ea typeface="Roboto"/>
                <a:cs typeface="Roboto"/>
                <a:sym typeface="Roboto"/>
              </a:rPr>
              <a:t>YOLOv4</a:t>
            </a:r>
            <a:endParaRPr/>
          </a:p>
        </p:txBody>
      </p:sp>
      <p:sp>
        <p:nvSpPr>
          <p:cNvPr id="242" name="Google Shape;242;p7"/>
          <p:cNvSpPr txBox="1"/>
          <p:nvPr/>
        </p:nvSpPr>
        <p:spPr>
          <a:xfrm>
            <a:off x="14821977" y="6384998"/>
            <a:ext cx="1942238" cy="50013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i="0" u="none" strike="noStrike" cap="none">
                <a:solidFill>
                  <a:srgbClr val="3E5BB2"/>
                </a:solidFill>
                <a:latin typeface="Roboto"/>
                <a:ea typeface="Roboto"/>
                <a:cs typeface="Roboto"/>
                <a:sym typeface="Roboto"/>
              </a:rPr>
              <a:t>YOLOv5</a:t>
            </a:r>
            <a:endParaRPr/>
          </a:p>
        </p:txBody>
      </p:sp>
      <p:sp>
        <p:nvSpPr>
          <p:cNvPr id="243" name="Google Shape;243;p7"/>
          <p:cNvSpPr txBox="1"/>
          <p:nvPr/>
        </p:nvSpPr>
        <p:spPr>
          <a:xfrm>
            <a:off x="8743310" y="9551239"/>
            <a:ext cx="145256" cy="3492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7</a:t>
            </a:r>
            <a:endParaRPr/>
          </a:p>
        </p:txBody>
      </p:sp>
      <p:sp>
        <p:nvSpPr>
          <p:cNvPr id="16" name="Google Shape;200;p5">
            <a:extLst>
              <a:ext uri="{FF2B5EF4-FFF2-40B4-BE49-F238E27FC236}">
                <a16:creationId xmlns:a16="http://schemas.microsoft.com/office/drawing/2014/main" id="{D35420EA-B989-2A8B-53E4-72B6B2582CF2}"/>
              </a:ext>
            </a:extLst>
          </p:cNvPr>
          <p:cNvSpPr txBox="1"/>
          <p:nvPr/>
        </p:nvSpPr>
        <p:spPr>
          <a:xfrm>
            <a:off x="1028699" y="660031"/>
            <a:ext cx="1485531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3.1 Phương pháp object detection</a:t>
            </a:r>
            <a:endParaRPr/>
          </a:p>
        </p:txBody>
      </p:sp>
    </p:spTree>
    <p:extLst>
      <p:ext uri="{BB962C8B-B14F-4D97-AF65-F5344CB8AC3E}">
        <p14:creationId xmlns:p14="http://schemas.microsoft.com/office/powerpoint/2010/main" val="7959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p14"/>
          <p:cNvSpPr txBox="1"/>
          <p:nvPr/>
        </p:nvSpPr>
        <p:spPr>
          <a:xfrm>
            <a:off x="990096" y="230834"/>
            <a:ext cx="10530369"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a:solidFill>
                  <a:srgbClr val="000000"/>
                </a:solidFill>
                <a:latin typeface="Montserrat ExtraBold"/>
                <a:ea typeface="Montserrat ExtraBold"/>
                <a:cs typeface="Montserrat ExtraBold"/>
                <a:sym typeface="Montserrat ExtraBold"/>
              </a:rPr>
              <a:t>5. Xây dựng ứng dụng</a:t>
            </a:r>
            <a:endParaRPr/>
          </a:p>
        </p:txBody>
      </p:sp>
      <p:sp>
        <p:nvSpPr>
          <p:cNvPr id="307" name="Google Shape;307;p14"/>
          <p:cNvSpPr txBox="1"/>
          <p:nvPr/>
        </p:nvSpPr>
        <p:spPr>
          <a:xfrm>
            <a:off x="604414" y="1530338"/>
            <a:ext cx="8110537" cy="830997"/>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3E5BB2"/>
                </a:solidFill>
                <a:latin typeface="Roboto"/>
                <a:ea typeface="Roboto"/>
                <a:cs typeface="Roboto"/>
                <a:sym typeface="Roboto"/>
              </a:rPr>
              <a:t>Luồng xử lý dữ liệu</a:t>
            </a:r>
            <a:endParaRPr lang="vi-VN" sz="3600"/>
          </a:p>
        </p:txBody>
      </p:sp>
      <p:sp>
        <p:nvSpPr>
          <p:cNvPr id="310" name="Google Shape;310;p14"/>
          <p:cNvSpPr txBox="1"/>
          <p:nvPr/>
        </p:nvSpPr>
        <p:spPr>
          <a:xfrm>
            <a:off x="8670682" y="9551239"/>
            <a:ext cx="290512" cy="3492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14</a:t>
            </a:r>
            <a:endParaRPr/>
          </a:p>
        </p:txBody>
      </p:sp>
      <p:pic>
        <p:nvPicPr>
          <p:cNvPr id="11" name="Hình ảnh 10">
            <a:extLst>
              <a:ext uri="{FF2B5EF4-FFF2-40B4-BE49-F238E27FC236}">
                <a16:creationId xmlns:a16="http://schemas.microsoft.com/office/drawing/2014/main" id="{62D2F2D5-6E70-0FD8-C95C-D80A0137A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701" y="2361335"/>
            <a:ext cx="11788985" cy="2609488"/>
          </a:xfrm>
          <a:prstGeom prst="rect">
            <a:avLst/>
          </a:prstGeom>
        </p:spPr>
      </p:pic>
      <p:sp>
        <p:nvSpPr>
          <p:cNvPr id="16" name="Hộp Văn bản 15">
            <a:extLst>
              <a:ext uri="{FF2B5EF4-FFF2-40B4-BE49-F238E27FC236}">
                <a16:creationId xmlns:a16="http://schemas.microsoft.com/office/drawing/2014/main" id="{AB86B7C7-22EC-62AA-13DC-81CF37684E72}"/>
              </a:ext>
            </a:extLst>
          </p:cNvPr>
          <p:cNvSpPr txBox="1"/>
          <p:nvPr/>
        </p:nvSpPr>
        <p:spPr>
          <a:xfrm>
            <a:off x="1504335" y="4774790"/>
            <a:ext cx="15588711" cy="5016758"/>
          </a:xfrm>
          <a:prstGeom prst="rect">
            <a:avLst/>
          </a:prstGeom>
          <a:noFill/>
        </p:spPr>
        <p:txBody>
          <a:bodyPr wrap="square">
            <a:spAutoFit/>
          </a:bodyPr>
          <a:lstStyle/>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(1): Upload ảnh, video hoặc mở camera</a:t>
            </a:r>
            <a:endParaRPr lang="vi-VN" sz="2400">
              <a:effectLst/>
              <a:latin typeface="Roboto" panose="02000000000000000000" pitchFamily="2" charset="0"/>
              <a:ea typeface="Roboto" panose="02000000000000000000" pitchFamily="2" charset="0"/>
            </a:endParaRP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(2): Website gửi ảnh, video hoặc </a:t>
            </a:r>
            <a:r>
              <a:rPr lang="en-US" sz="2400">
                <a:latin typeface="Roboto" panose="02000000000000000000" pitchFamily="2" charset="0"/>
                <a:ea typeface="Roboto" panose="02000000000000000000" pitchFamily="2" charset="0"/>
              </a:rPr>
              <a:t>hình ảnh từ camera lên server xử lý</a:t>
            </a:r>
            <a:r>
              <a:rPr lang="en-US" sz="2400">
                <a:effectLst/>
                <a:latin typeface="Roboto" panose="02000000000000000000" pitchFamily="2" charset="0"/>
                <a:ea typeface="Roboto" panose="02000000000000000000" pitchFamily="2" charset="0"/>
              </a:rPr>
              <a:t>. </a:t>
            </a:r>
            <a:endParaRPr lang="vi-VN" sz="2400">
              <a:effectLst/>
              <a:latin typeface="Roboto" panose="02000000000000000000" pitchFamily="2" charset="0"/>
              <a:ea typeface="Roboto" panose="02000000000000000000" pitchFamily="2" charset="0"/>
            </a:endParaRP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(3): Xử lý ảnh đầu vào và gửi lên server detection </a:t>
            </a: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(4): Trả về các tọa độ hộp giới hạn và điểm tin cậy</a:t>
            </a: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(5): Xử lý và crop </a:t>
            </a:r>
            <a:r>
              <a:rPr lang="en-US" sz="2400">
                <a:latin typeface="Roboto" panose="02000000000000000000" pitchFamily="2" charset="0"/>
                <a:ea typeface="Roboto" panose="02000000000000000000" pitchFamily="2" charset="0"/>
              </a:rPr>
              <a:t>ảnh từ bounding box và gửi lên server decode</a:t>
            </a:r>
            <a:endParaRPr lang="en-US" sz="2400">
              <a:effectLst/>
              <a:latin typeface="Roboto" panose="02000000000000000000" pitchFamily="2" charset="0"/>
              <a:ea typeface="Roboto" panose="02000000000000000000" pitchFamily="2" charset="0"/>
            </a:endParaRP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(6): Trả về nội dung QR code được giải mã </a:t>
            </a: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(7): Gửi kết quả từ 2 server về Website </a:t>
            </a:r>
          </a:p>
          <a:p>
            <a:pPr marL="342900" marR="0" lvl="0" indent="-342900" algn="l">
              <a:lnSpc>
                <a:spcPct val="150000"/>
              </a:lnSpc>
              <a:spcBef>
                <a:spcPts val="0"/>
              </a:spcBef>
              <a:spcAft>
                <a:spcPts val="0"/>
              </a:spcAft>
              <a:buFont typeface="Wingdings" panose="05000000000000000000" pitchFamily="2" charset="2"/>
              <a:buChar char="q"/>
            </a:pPr>
            <a:r>
              <a:rPr lang="en-US" sz="2400">
                <a:effectLst/>
                <a:latin typeface="Roboto" panose="02000000000000000000" pitchFamily="2" charset="0"/>
                <a:ea typeface="Roboto" panose="02000000000000000000" pitchFamily="2" charset="0"/>
              </a:rPr>
              <a:t>(8):  </a:t>
            </a:r>
            <a:r>
              <a:rPr lang="en-US" sz="2400">
                <a:latin typeface="Roboto" panose="02000000000000000000" pitchFamily="2" charset="0"/>
                <a:ea typeface="Roboto" panose="02000000000000000000" pitchFamily="2" charset="0"/>
              </a:rPr>
              <a:t>W</a:t>
            </a:r>
            <a:r>
              <a:rPr lang="en-US" sz="2400">
                <a:effectLst/>
                <a:latin typeface="Roboto" panose="02000000000000000000" pitchFamily="2" charset="0"/>
                <a:ea typeface="Roboto" panose="02000000000000000000" pitchFamily="2" charset="0"/>
              </a:rPr>
              <a:t>ebsite sẽ hiển thị kết quả nhận được cho người dung gồm vẽ bounding box lên ảnh hoăc video và kèm theo nội dung giải mã</a:t>
            </a:r>
            <a:endParaRPr lang="vi-VN" sz="24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877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7264330" y="2101063"/>
            <a:ext cx="3865965" cy="3865948"/>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57288" r="-322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1746874" y="625323"/>
            <a:ext cx="9984594" cy="1378647"/>
          </a:xfrm>
          <a:prstGeom prst="rect">
            <a:avLst/>
          </a:prstGeom>
          <a:noFill/>
          <a:ln>
            <a:noFill/>
          </a:ln>
        </p:spPr>
        <p:txBody>
          <a:bodyPr spcFirstLastPara="1" wrap="square" lIns="0" tIns="0" rIns="0" bIns="0" anchor="t" anchorCtr="0">
            <a:spAutoFit/>
          </a:bodyPr>
          <a:lstStyle/>
          <a:p>
            <a:pPr marL="690879" marR="0" lvl="1"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1. Tổng quan</a:t>
            </a:r>
            <a:endParaRPr sz="6399" b="1" i="0" u="none" strike="noStrike" cap="none">
              <a:solidFill>
                <a:srgbClr val="000000"/>
              </a:solidFill>
              <a:latin typeface="Montserrat ExtraBold"/>
              <a:ea typeface="Montserrat ExtraBold"/>
              <a:cs typeface="Montserrat ExtraBold"/>
              <a:sym typeface="Montserrat ExtraBold"/>
            </a:endParaRPr>
          </a:p>
        </p:txBody>
      </p:sp>
      <p:cxnSp>
        <p:nvCxnSpPr>
          <p:cNvPr id="146" name="Google Shape;146;p3"/>
          <p:cNvCxnSpPr/>
          <p:nvPr/>
        </p:nvCxnSpPr>
        <p:spPr>
          <a:xfrm>
            <a:off x="11092194" y="3686375"/>
            <a:ext cx="1876923" cy="0"/>
          </a:xfrm>
          <a:prstGeom prst="straightConnector1">
            <a:avLst/>
          </a:prstGeom>
          <a:noFill/>
          <a:ln w="47625" cap="flat" cmpd="sng">
            <a:solidFill>
              <a:srgbClr val="1C202F"/>
            </a:solidFill>
            <a:prstDash val="solid"/>
            <a:round/>
            <a:headEnd type="none" w="sm" len="sm"/>
            <a:tailEnd type="triangle" w="med" len="med"/>
          </a:ln>
        </p:spPr>
      </p:cxnSp>
      <p:cxnSp>
        <p:nvCxnSpPr>
          <p:cNvPr id="147" name="Google Shape;147;p3"/>
          <p:cNvCxnSpPr/>
          <p:nvPr/>
        </p:nvCxnSpPr>
        <p:spPr>
          <a:xfrm rot="1738741">
            <a:off x="10719178" y="5398501"/>
            <a:ext cx="1908026" cy="0"/>
          </a:xfrm>
          <a:prstGeom prst="straightConnector1">
            <a:avLst/>
          </a:prstGeom>
          <a:noFill/>
          <a:ln w="47625" cap="flat" cmpd="sng">
            <a:solidFill>
              <a:srgbClr val="1C202F"/>
            </a:solidFill>
            <a:prstDash val="solid"/>
            <a:round/>
            <a:headEnd type="none" w="sm" len="sm"/>
            <a:tailEnd type="triangle" w="med" len="med"/>
          </a:ln>
        </p:spPr>
      </p:cxnSp>
      <p:cxnSp>
        <p:nvCxnSpPr>
          <p:cNvPr id="148" name="Google Shape;148;p3"/>
          <p:cNvCxnSpPr/>
          <p:nvPr/>
        </p:nvCxnSpPr>
        <p:spPr>
          <a:xfrm rot="3672135">
            <a:off x="9379416" y="6568246"/>
            <a:ext cx="1588600" cy="0"/>
          </a:xfrm>
          <a:prstGeom prst="straightConnector1">
            <a:avLst/>
          </a:prstGeom>
          <a:noFill/>
          <a:ln w="47625" cap="flat" cmpd="sng">
            <a:solidFill>
              <a:srgbClr val="1C202F"/>
            </a:solidFill>
            <a:prstDash val="solid"/>
            <a:round/>
            <a:headEnd type="none" w="sm" len="sm"/>
            <a:tailEnd type="triangle" w="med" len="med"/>
          </a:ln>
        </p:spPr>
      </p:cxnSp>
      <p:cxnSp>
        <p:nvCxnSpPr>
          <p:cNvPr id="149" name="Google Shape;149;p3"/>
          <p:cNvCxnSpPr/>
          <p:nvPr/>
        </p:nvCxnSpPr>
        <p:spPr>
          <a:xfrm rot="6804734">
            <a:off x="7674063" y="6563748"/>
            <a:ext cx="1506209" cy="0"/>
          </a:xfrm>
          <a:prstGeom prst="straightConnector1">
            <a:avLst/>
          </a:prstGeom>
          <a:noFill/>
          <a:ln w="47625" cap="flat" cmpd="sng">
            <a:solidFill>
              <a:srgbClr val="1C202F"/>
            </a:solidFill>
            <a:prstDash val="solid"/>
            <a:round/>
            <a:headEnd type="none" w="sm" len="sm"/>
            <a:tailEnd type="triangle" w="med" len="med"/>
          </a:ln>
        </p:spPr>
      </p:cxnSp>
      <p:cxnSp>
        <p:nvCxnSpPr>
          <p:cNvPr id="150" name="Google Shape;150;p3"/>
          <p:cNvCxnSpPr/>
          <p:nvPr/>
        </p:nvCxnSpPr>
        <p:spPr>
          <a:xfrm rot="8499702">
            <a:off x="5782205" y="5349591"/>
            <a:ext cx="1913932" cy="0"/>
          </a:xfrm>
          <a:prstGeom prst="straightConnector1">
            <a:avLst/>
          </a:prstGeom>
          <a:noFill/>
          <a:ln w="47625" cap="flat" cmpd="sng">
            <a:solidFill>
              <a:srgbClr val="1C202F"/>
            </a:solidFill>
            <a:prstDash val="solid"/>
            <a:round/>
            <a:headEnd type="none" w="sm" len="sm"/>
            <a:tailEnd type="triangle" w="med" len="med"/>
          </a:ln>
        </p:spPr>
      </p:cxnSp>
      <p:cxnSp>
        <p:nvCxnSpPr>
          <p:cNvPr id="151" name="Google Shape;151;p3"/>
          <p:cNvCxnSpPr/>
          <p:nvPr/>
        </p:nvCxnSpPr>
        <p:spPr>
          <a:xfrm rot="10800000">
            <a:off x="5038482" y="3630024"/>
            <a:ext cx="2225847" cy="0"/>
          </a:xfrm>
          <a:prstGeom prst="straightConnector1">
            <a:avLst/>
          </a:prstGeom>
          <a:noFill/>
          <a:ln w="47625" cap="flat" cmpd="sng">
            <a:solidFill>
              <a:srgbClr val="1C202F"/>
            </a:solidFill>
            <a:prstDash val="solid"/>
            <a:round/>
            <a:headEnd type="none" w="sm" len="sm"/>
            <a:tailEnd type="triangle" w="med" len="med"/>
          </a:ln>
        </p:spPr>
      </p:cxnSp>
      <p:grpSp>
        <p:nvGrpSpPr>
          <p:cNvPr id="152" name="Google Shape;152;p3"/>
          <p:cNvGrpSpPr/>
          <p:nvPr/>
        </p:nvGrpSpPr>
        <p:grpSpPr>
          <a:xfrm>
            <a:off x="2392170" y="2313792"/>
            <a:ext cx="2646312" cy="2646312"/>
            <a:chOff x="0" y="0"/>
            <a:chExt cx="495300" cy="495300"/>
          </a:xfrm>
        </p:grpSpPr>
        <p:sp>
          <p:nvSpPr>
            <p:cNvPr id="153" name="Google Shape;153;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3"/>
          <p:cNvGrpSpPr/>
          <p:nvPr/>
        </p:nvGrpSpPr>
        <p:grpSpPr>
          <a:xfrm>
            <a:off x="3589318" y="5440481"/>
            <a:ext cx="2646312" cy="2646312"/>
            <a:chOff x="0" y="0"/>
            <a:chExt cx="495300" cy="495300"/>
          </a:xfrm>
        </p:grpSpPr>
        <p:sp>
          <p:nvSpPr>
            <p:cNvPr id="156" name="Google Shape;156;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a:off x="6181500" y="7278662"/>
            <a:ext cx="2646312" cy="2646312"/>
            <a:chOff x="0" y="0"/>
            <a:chExt cx="495300" cy="495300"/>
          </a:xfrm>
        </p:grpSpPr>
        <p:sp>
          <p:nvSpPr>
            <p:cNvPr id="159" name="Google Shape;159;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9769038" y="7266714"/>
            <a:ext cx="2646312" cy="2646312"/>
            <a:chOff x="0" y="0"/>
            <a:chExt cx="495300" cy="495300"/>
          </a:xfrm>
        </p:grpSpPr>
        <p:sp>
          <p:nvSpPr>
            <p:cNvPr id="162" name="Google Shape;162;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3"/>
          <p:cNvGrpSpPr/>
          <p:nvPr/>
        </p:nvGrpSpPr>
        <p:grpSpPr>
          <a:xfrm>
            <a:off x="12299978" y="5268903"/>
            <a:ext cx="2646312" cy="2646312"/>
            <a:chOff x="0" y="0"/>
            <a:chExt cx="495300" cy="495300"/>
          </a:xfrm>
        </p:grpSpPr>
        <p:sp>
          <p:nvSpPr>
            <p:cNvPr id="165" name="Google Shape;165;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3"/>
          <p:cNvGrpSpPr/>
          <p:nvPr/>
        </p:nvGrpSpPr>
        <p:grpSpPr>
          <a:xfrm>
            <a:off x="12969117" y="2387032"/>
            <a:ext cx="2646312" cy="2646312"/>
            <a:chOff x="0" y="0"/>
            <a:chExt cx="495300" cy="495300"/>
          </a:xfrm>
        </p:grpSpPr>
        <p:sp>
          <p:nvSpPr>
            <p:cNvPr id="168" name="Google Shape;168;p3"/>
            <p:cNvSpPr/>
            <p:nvPr/>
          </p:nvSpPr>
          <p:spPr>
            <a:xfrm>
              <a:off x="0" y="0"/>
              <a:ext cx="495300" cy="495300"/>
            </a:xfrm>
            <a:custGeom>
              <a:avLst/>
              <a:gdLst/>
              <a:ahLst/>
              <a:cxnLst/>
              <a:rect l="l" t="t" r="r" b="b"/>
              <a:pathLst>
                <a:path w="495300" h="495300" extrusionOk="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E5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8100" y="38100"/>
              <a:ext cx="419100" cy="419100"/>
            </a:xfrm>
            <a:custGeom>
              <a:avLst/>
              <a:gdLst/>
              <a:ahLst/>
              <a:cxnLst/>
              <a:rect l="l" t="t" r="r" b="b"/>
              <a:pathLst>
                <a:path w="419100" h="419100" extrusionOk="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3"/>
          <p:cNvSpPr txBox="1"/>
          <p:nvPr/>
        </p:nvSpPr>
        <p:spPr>
          <a:xfrm>
            <a:off x="2656869" y="3334749"/>
            <a:ext cx="2116915" cy="5238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Thanh toán</a:t>
            </a:r>
            <a:endParaRPr/>
          </a:p>
        </p:txBody>
      </p:sp>
      <p:sp>
        <p:nvSpPr>
          <p:cNvPr id="171" name="Google Shape;171;p3"/>
          <p:cNvSpPr txBox="1"/>
          <p:nvPr/>
        </p:nvSpPr>
        <p:spPr>
          <a:xfrm>
            <a:off x="3856877" y="6296912"/>
            <a:ext cx="2116915" cy="1057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Truy cập web</a:t>
            </a:r>
            <a:endParaRPr/>
          </a:p>
        </p:txBody>
      </p:sp>
      <p:sp>
        <p:nvSpPr>
          <p:cNvPr id="172" name="Google Shape;172;p3"/>
          <p:cNvSpPr txBox="1"/>
          <p:nvPr/>
        </p:nvSpPr>
        <p:spPr>
          <a:xfrm>
            <a:off x="6446199" y="8039843"/>
            <a:ext cx="2116915" cy="1057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Tra cứu thông tin </a:t>
            </a:r>
            <a:endParaRPr/>
          </a:p>
        </p:txBody>
      </p:sp>
      <p:sp>
        <p:nvSpPr>
          <p:cNvPr id="173" name="Google Shape;173;p3"/>
          <p:cNvSpPr txBox="1"/>
          <p:nvPr/>
        </p:nvSpPr>
        <p:spPr>
          <a:xfrm>
            <a:off x="10071837" y="8039843"/>
            <a:ext cx="2116915" cy="1057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Tải ứng dụng</a:t>
            </a:r>
            <a:endParaRPr/>
          </a:p>
        </p:txBody>
      </p:sp>
      <p:sp>
        <p:nvSpPr>
          <p:cNvPr id="174" name="Google Shape;174;p3"/>
          <p:cNvSpPr txBox="1"/>
          <p:nvPr/>
        </p:nvSpPr>
        <p:spPr>
          <a:xfrm>
            <a:off x="12564676" y="6154037"/>
            <a:ext cx="2116915" cy="1057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Truy cập wifi</a:t>
            </a:r>
            <a:endParaRPr/>
          </a:p>
        </p:txBody>
      </p:sp>
      <p:sp>
        <p:nvSpPr>
          <p:cNvPr id="175" name="Google Shape;175;p3"/>
          <p:cNvSpPr txBox="1"/>
          <p:nvPr/>
        </p:nvSpPr>
        <p:spPr>
          <a:xfrm>
            <a:off x="13327548" y="3210125"/>
            <a:ext cx="1929451" cy="10572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0" i="0" u="none" strike="noStrike" cap="none">
                <a:solidFill>
                  <a:srgbClr val="000000"/>
                </a:solidFill>
                <a:latin typeface="Lexend Deca"/>
                <a:ea typeface="Lexend Deca"/>
                <a:cs typeface="Lexend Deca"/>
                <a:sym typeface="Lexend Deca"/>
              </a:rPr>
              <a:t>Khai báo y tế</a:t>
            </a:r>
            <a:endParaRPr/>
          </a:p>
        </p:txBody>
      </p:sp>
      <p:sp>
        <p:nvSpPr>
          <p:cNvPr id="176" name="Google Shape;176;p3"/>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3"/>
          <p:cNvSpPr txBox="1"/>
          <p:nvPr/>
        </p:nvSpPr>
        <p:spPr>
          <a:xfrm>
            <a:off x="1746874" y="625323"/>
            <a:ext cx="9984594" cy="1378647"/>
          </a:xfrm>
          <a:prstGeom prst="rect">
            <a:avLst/>
          </a:prstGeom>
          <a:noFill/>
          <a:ln>
            <a:noFill/>
          </a:ln>
        </p:spPr>
        <p:txBody>
          <a:bodyPr spcFirstLastPara="1" wrap="square" lIns="0" tIns="0" rIns="0" bIns="0" anchor="t" anchorCtr="0">
            <a:spAutoFit/>
          </a:bodyPr>
          <a:lstStyle/>
          <a:p>
            <a:pPr marL="690879" marR="0" lvl="1"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1. Tổng quan</a:t>
            </a:r>
          </a:p>
        </p:txBody>
      </p:sp>
      <p:sp>
        <p:nvSpPr>
          <p:cNvPr id="35" name="Google Shape;188;p4">
            <a:extLst>
              <a:ext uri="{FF2B5EF4-FFF2-40B4-BE49-F238E27FC236}">
                <a16:creationId xmlns:a16="http://schemas.microsoft.com/office/drawing/2014/main" id="{D0605C23-504E-376A-6CB8-DCBB4DC74061}"/>
              </a:ext>
            </a:extLst>
          </p:cNvPr>
          <p:cNvSpPr txBox="1"/>
          <p:nvPr/>
        </p:nvSpPr>
        <p:spPr>
          <a:xfrm>
            <a:off x="1929909" y="2048474"/>
            <a:ext cx="14897999" cy="86158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1">
                <a:solidFill>
                  <a:srgbClr val="FF1616"/>
                </a:solidFill>
                <a:latin typeface="Roboto"/>
                <a:ea typeface="Roboto"/>
                <a:sym typeface="Roboto"/>
              </a:rPr>
              <a:t>Bài toán:</a:t>
            </a:r>
            <a:endParaRPr lang="en-US"/>
          </a:p>
        </p:txBody>
      </p:sp>
      <p:pic>
        <p:nvPicPr>
          <p:cNvPr id="36" name="Hình ảnh 35">
            <a:extLst>
              <a:ext uri="{FF2B5EF4-FFF2-40B4-BE49-F238E27FC236}">
                <a16:creationId xmlns:a16="http://schemas.microsoft.com/office/drawing/2014/main" id="{DD87D45F-032C-33F8-E7A5-AE03F5046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593" y="3816147"/>
            <a:ext cx="5088255" cy="4286681"/>
          </a:xfrm>
          <a:prstGeom prst="rect">
            <a:avLst/>
          </a:prstGeom>
        </p:spPr>
      </p:pic>
      <p:pic>
        <p:nvPicPr>
          <p:cNvPr id="37" name="Hình ảnh 36">
            <a:extLst>
              <a:ext uri="{FF2B5EF4-FFF2-40B4-BE49-F238E27FC236}">
                <a16:creationId xmlns:a16="http://schemas.microsoft.com/office/drawing/2014/main" id="{DDFFE13F-684F-7B12-2AD3-F4A63F10C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358" y="3816147"/>
            <a:ext cx="5090016" cy="4286680"/>
          </a:xfrm>
          <a:prstGeom prst="rect">
            <a:avLst/>
          </a:prstGeom>
        </p:spPr>
      </p:pic>
      <p:sp>
        <p:nvSpPr>
          <p:cNvPr id="39" name="Hộp Văn bản 38">
            <a:extLst>
              <a:ext uri="{FF2B5EF4-FFF2-40B4-BE49-F238E27FC236}">
                <a16:creationId xmlns:a16="http://schemas.microsoft.com/office/drawing/2014/main" id="{7203DB33-8052-845B-7934-CB78AE1A171A}"/>
              </a:ext>
            </a:extLst>
          </p:cNvPr>
          <p:cNvSpPr txBox="1"/>
          <p:nvPr/>
        </p:nvSpPr>
        <p:spPr>
          <a:xfrm>
            <a:off x="3855829" y="3169816"/>
            <a:ext cx="2005781" cy="646331"/>
          </a:xfrm>
          <a:prstGeom prst="rect">
            <a:avLst/>
          </a:prstGeom>
          <a:noFill/>
        </p:spPr>
        <p:txBody>
          <a:bodyPr wrap="square">
            <a:spAutoFit/>
          </a:bodyPr>
          <a:lstStyle/>
          <a:p>
            <a:pPr algn="ctr"/>
            <a:r>
              <a:rPr lang="en-US" sz="3600" b="1" i="0" u="none" strike="noStrike" cap="none">
                <a:solidFill>
                  <a:srgbClr val="000000"/>
                </a:solidFill>
                <a:latin typeface="Roboto"/>
                <a:ea typeface="Roboto"/>
                <a:cs typeface="Roboto"/>
                <a:sym typeface="Roboto"/>
              </a:rPr>
              <a:t>INPUT</a:t>
            </a:r>
            <a:endParaRPr lang="vi-VN" sz="3600"/>
          </a:p>
        </p:txBody>
      </p:sp>
      <p:sp>
        <p:nvSpPr>
          <p:cNvPr id="40" name="Hộp Văn bản 39">
            <a:extLst>
              <a:ext uri="{FF2B5EF4-FFF2-40B4-BE49-F238E27FC236}">
                <a16:creationId xmlns:a16="http://schemas.microsoft.com/office/drawing/2014/main" id="{6A07302C-9D79-64FE-DEBF-F7BAD783A9E3}"/>
              </a:ext>
            </a:extLst>
          </p:cNvPr>
          <p:cNvSpPr txBox="1"/>
          <p:nvPr/>
        </p:nvSpPr>
        <p:spPr>
          <a:xfrm>
            <a:off x="12013475" y="3156836"/>
            <a:ext cx="2005781" cy="646331"/>
          </a:xfrm>
          <a:prstGeom prst="rect">
            <a:avLst/>
          </a:prstGeom>
          <a:noFill/>
        </p:spPr>
        <p:txBody>
          <a:bodyPr wrap="square">
            <a:spAutoFit/>
          </a:bodyPr>
          <a:lstStyle/>
          <a:p>
            <a:pPr algn="ctr"/>
            <a:r>
              <a:rPr lang="en-US" sz="3600" b="1">
                <a:latin typeface="Roboto"/>
                <a:ea typeface="Roboto"/>
                <a:cs typeface="Roboto"/>
                <a:sym typeface="Roboto"/>
              </a:rPr>
              <a:t>OUT</a:t>
            </a:r>
            <a:r>
              <a:rPr lang="en-US" sz="3600" b="1" i="0" u="none" strike="noStrike" cap="none">
                <a:solidFill>
                  <a:srgbClr val="000000"/>
                </a:solidFill>
                <a:latin typeface="Roboto"/>
                <a:ea typeface="Roboto"/>
                <a:cs typeface="Roboto"/>
                <a:sym typeface="Roboto"/>
              </a:rPr>
              <a:t>PUT</a:t>
            </a:r>
            <a:endParaRPr lang="vi-VN" sz="3600"/>
          </a:p>
        </p:txBody>
      </p:sp>
      <p:sp>
        <p:nvSpPr>
          <p:cNvPr id="3" name="Hình chữ nhật: Góc Tròn 2">
            <a:extLst>
              <a:ext uri="{FF2B5EF4-FFF2-40B4-BE49-F238E27FC236}">
                <a16:creationId xmlns:a16="http://schemas.microsoft.com/office/drawing/2014/main" id="{406627D4-8DB0-3831-12F6-EBDC61A1574C}"/>
              </a:ext>
            </a:extLst>
          </p:cNvPr>
          <p:cNvSpPr/>
          <p:nvPr/>
        </p:nvSpPr>
        <p:spPr>
          <a:xfrm>
            <a:off x="10265791" y="8578125"/>
            <a:ext cx="5501148" cy="861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Roboto" panose="02000000000000000000" pitchFamily="2" charset="0"/>
                <a:ea typeface="Roboto" panose="02000000000000000000" pitchFamily="2" charset="0"/>
                <a:hlinkClick r:id="rId5"/>
              </a:rPr>
              <a:t>https://l.ead.me/springfield-12</a:t>
            </a:r>
            <a:r>
              <a:rPr lang="en-US" sz="2800">
                <a:latin typeface="Roboto" panose="02000000000000000000" pitchFamily="2" charset="0"/>
                <a:ea typeface="Roboto" panose="02000000000000000000" pitchFamily="2" charset="0"/>
              </a:rPr>
              <a:t> Title website: Mp3 Page</a:t>
            </a:r>
            <a:endParaRPr lang="vi-VN" sz="2800">
              <a:latin typeface="Roboto" panose="02000000000000000000" pitchFamily="2" charset="0"/>
              <a:ea typeface="Roboto" panose="02000000000000000000" pitchFamily="2" charset="0"/>
            </a:endParaRPr>
          </a:p>
        </p:txBody>
      </p:sp>
      <p:sp>
        <p:nvSpPr>
          <p:cNvPr id="4" name="Mũi tên: Phải 3">
            <a:extLst>
              <a:ext uri="{FF2B5EF4-FFF2-40B4-BE49-F238E27FC236}">
                <a16:creationId xmlns:a16="http://schemas.microsoft.com/office/drawing/2014/main" id="{BCBA6FFD-EAEE-09BD-0CC8-C96130E75020}"/>
              </a:ext>
            </a:extLst>
          </p:cNvPr>
          <p:cNvSpPr/>
          <p:nvPr/>
        </p:nvSpPr>
        <p:spPr>
          <a:xfrm>
            <a:off x="7669161" y="5397910"/>
            <a:ext cx="2596630" cy="988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Google Shape;176;p3">
            <a:extLst>
              <a:ext uri="{FF2B5EF4-FFF2-40B4-BE49-F238E27FC236}">
                <a16:creationId xmlns:a16="http://schemas.microsoft.com/office/drawing/2014/main" id="{CF1EA712-CDA4-22F5-3E61-4173108CF8A6}"/>
              </a:ext>
            </a:extLst>
          </p:cNvPr>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2</a:t>
            </a:r>
            <a:endParaRPr/>
          </a:p>
        </p:txBody>
      </p:sp>
    </p:spTree>
    <p:extLst>
      <p:ext uri="{BB962C8B-B14F-4D97-AF65-F5344CB8AC3E}">
        <p14:creationId xmlns:p14="http://schemas.microsoft.com/office/powerpoint/2010/main" val="137353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35" name="Google Shape;145;p3">
            <a:extLst>
              <a:ext uri="{FF2B5EF4-FFF2-40B4-BE49-F238E27FC236}">
                <a16:creationId xmlns:a16="http://schemas.microsoft.com/office/drawing/2014/main" id="{3C3A524A-46B0-5710-31D2-DDFEEDDB1555}"/>
              </a:ext>
            </a:extLst>
          </p:cNvPr>
          <p:cNvSpPr txBox="1"/>
          <p:nvPr/>
        </p:nvSpPr>
        <p:spPr>
          <a:xfrm>
            <a:off x="1746874" y="625323"/>
            <a:ext cx="9984594" cy="1378647"/>
          </a:xfrm>
          <a:prstGeom prst="rect">
            <a:avLst/>
          </a:prstGeom>
          <a:noFill/>
          <a:ln>
            <a:noFill/>
          </a:ln>
        </p:spPr>
        <p:txBody>
          <a:bodyPr spcFirstLastPara="1" wrap="square" lIns="0" tIns="0" rIns="0" bIns="0" anchor="t" anchorCtr="0">
            <a:spAutoFit/>
          </a:bodyPr>
          <a:lstStyle/>
          <a:p>
            <a:pPr marL="690879" marR="0" lvl="1" indent="0" algn="l" rtl="0">
              <a:lnSpc>
                <a:spcPct val="140006"/>
              </a:lnSpc>
              <a:spcBef>
                <a:spcPts val="0"/>
              </a:spcBef>
              <a:spcAft>
                <a:spcPts val="0"/>
              </a:spcAft>
              <a:buNone/>
            </a:pPr>
            <a:r>
              <a:rPr lang="en-US" sz="6399" b="1">
                <a:latin typeface="Montserrat ExtraBold"/>
                <a:ea typeface="Montserrat ExtraBold"/>
                <a:cs typeface="Montserrat ExtraBold"/>
                <a:sym typeface="Montserrat ExtraBold"/>
              </a:rPr>
              <a:t>2</a:t>
            </a:r>
            <a:r>
              <a:rPr lang="en-US" sz="6399" b="1" i="0" u="none" strike="noStrike" cap="none">
                <a:solidFill>
                  <a:srgbClr val="000000"/>
                </a:solidFill>
                <a:latin typeface="Montserrat ExtraBold"/>
                <a:ea typeface="Montserrat ExtraBold"/>
                <a:cs typeface="Montserrat ExtraBold"/>
                <a:sym typeface="Montserrat ExtraBold"/>
              </a:rPr>
              <a:t>. Related work</a:t>
            </a:r>
            <a:endParaRPr sz="6399" b="1" i="0" u="none" strike="noStrike" cap="none">
              <a:solidFill>
                <a:srgbClr val="000000"/>
              </a:solidFill>
              <a:latin typeface="Montserrat ExtraBold"/>
              <a:ea typeface="Montserrat ExtraBold"/>
              <a:cs typeface="Montserrat ExtraBold"/>
              <a:sym typeface="Montserrat ExtraBold"/>
            </a:endParaRPr>
          </a:p>
        </p:txBody>
      </p:sp>
      <p:graphicFrame>
        <p:nvGraphicFramePr>
          <p:cNvPr id="2" name="Bảng 2">
            <a:extLst>
              <a:ext uri="{FF2B5EF4-FFF2-40B4-BE49-F238E27FC236}">
                <a16:creationId xmlns:a16="http://schemas.microsoft.com/office/drawing/2014/main" id="{227410AC-4476-5C08-D764-817FD1EC21D7}"/>
              </a:ext>
            </a:extLst>
          </p:cNvPr>
          <p:cNvGraphicFramePr>
            <a:graphicFrameLocks noGrp="1"/>
          </p:cNvGraphicFramePr>
          <p:nvPr>
            <p:extLst>
              <p:ext uri="{D42A27DB-BD31-4B8C-83A1-F6EECF244321}">
                <p14:modId xmlns:p14="http://schemas.microsoft.com/office/powerpoint/2010/main" val="2156915142"/>
              </p:ext>
            </p:extLst>
          </p:nvPr>
        </p:nvGraphicFramePr>
        <p:xfrm>
          <a:off x="2403987" y="2197510"/>
          <a:ext cx="14276440" cy="6984836"/>
        </p:xfrm>
        <a:graphic>
          <a:graphicData uri="http://schemas.openxmlformats.org/drawingml/2006/table">
            <a:tbl>
              <a:tblPr firstRow="1" bandRow="1">
                <a:tableStyleId>{A344C550-BDF3-44B2-A579-9602EB71814F}</a:tableStyleId>
              </a:tblPr>
              <a:tblGrid>
                <a:gridCol w="3569110">
                  <a:extLst>
                    <a:ext uri="{9D8B030D-6E8A-4147-A177-3AD203B41FA5}">
                      <a16:colId xmlns:a16="http://schemas.microsoft.com/office/drawing/2014/main" val="1585768616"/>
                    </a:ext>
                  </a:extLst>
                </a:gridCol>
                <a:gridCol w="3569110">
                  <a:extLst>
                    <a:ext uri="{9D8B030D-6E8A-4147-A177-3AD203B41FA5}">
                      <a16:colId xmlns:a16="http://schemas.microsoft.com/office/drawing/2014/main" val="3118369314"/>
                    </a:ext>
                  </a:extLst>
                </a:gridCol>
                <a:gridCol w="1310277">
                  <a:extLst>
                    <a:ext uri="{9D8B030D-6E8A-4147-A177-3AD203B41FA5}">
                      <a16:colId xmlns:a16="http://schemas.microsoft.com/office/drawing/2014/main" val="305881551"/>
                    </a:ext>
                  </a:extLst>
                </a:gridCol>
                <a:gridCol w="5827943">
                  <a:extLst>
                    <a:ext uri="{9D8B030D-6E8A-4147-A177-3AD203B41FA5}">
                      <a16:colId xmlns:a16="http://schemas.microsoft.com/office/drawing/2014/main" val="1044130523"/>
                    </a:ext>
                  </a:extLst>
                </a:gridCol>
              </a:tblGrid>
              <a:tr h="1388220">
                <a:tc>
                  <a:txBody>
                    <a:bodyPr/>
                    <a:lstStyle/>
                    <a:p>
                      <a:pPr algn="ctr"/>
                      <a:r>
                        <a:rPr lang="en-US" sz="3200" b="1">
                          <a:latin typeface="Roboto" panose="02000000000000000000" pitchFamily="2" charset="0"/>
                          <a:ea typeface="Roboto" panose="02000000000000000000" pitchFamily="2" charset="0"/>
                        </a:rPr>
                        <a:t>Tác giả</a:t>
                      </a:r>
                      <a:endParaRPr lang="vi-VN" sz="3200" b="1">
                        <a:latin typeface="Roboto" panose="02000000000000000000" pitchFamily="2" charset="0"/>
                        <a:ea typeface="Roboto" panose="02000000000000000000" pitchFamily="2" charset="0"/>
                      </a:endParaRPr>
                    </a:p>
                  </a:txBody>
                  <a:tcPr/>
                </a:tc>
                <a:tc>
                  <a:txBody>
                    <a:bodyPr/>
                    <a:lstStyle/>
                    <a:p>
                      <a:pPr algn="ctr"/>
                      <a:r>
                        <a:rPr lang="en-US" sz="3200" b="1">
                          <a:latin typeface="Roboto" panose="02000000000000000000" pitchFamily="2" charset="0"/>
                          <a:ea typeface="Roboto" panose="02000000000000000000" pitchFamily="2" charset="0"/>
                        </a:rPr>
                        <a:t>Tên bài báo</a:t>
                      </a:r>
                      <a:endParaRPr lang="vi-VN" sz="3200" b="1">
                        <a:latin typeface="Roboto" panose="02000000000000000000" pitchFamily="2" charset="0"/>
                        <a:ea typeface="Roboto" panose="02000000000000000000" pitchFamily="2" charset="0"/>
                      </a:endParaRPr>
                    </a:p>
                  </a:txBody>
                  <a:tcPr/>
                </a:tc>
                <a:tc>
                  <a:txBody>
                    <a:bodyPr/>
                    <a:lstStyle/>
                    <a:p>
                      <a:pPr algn="ctr"/>
                      <a:r>
                        <a:rPr lang="en-US" sz="3200" b="1">
                          <a:latin typeface="Roboto" panose="02000000000000000000" pitchFamily="2" charset="0"/>
                          <a:ea typeface="Roboto" panose="02000000000000000000" pitchFamily="2" charset="0"/>
                        </a:rPr>
                        <a:t>Năm công bố</a:t>
                      </a:r>
                      <a:endParaRPr lang="vi-VN" sz="3200" b="1">
                        <a:latin typeface="Roboto" panose="02000000000000000000" pitchFamily="2" charset="0"/>
                        <a:ea typeface="Roboto" panose="02000000000000000000" pitchFamily="2" charset="0"/>
                      </a:endParaRPr>
                    </a:p>
                  </a:txBody>
                  <a:tcPr/>
                </a:tc>
                <a:tc>
                  <a:txBody>
                    <a:bodyPr/>
                    <a:lstStyle/>
                    <a:p>
                      <a:pPr algn="ctr"/>
                      <a:r>
                        <a:rPr lang="en-US" sz="3200" b="1">
                          <a:latin typeface="Roboto" panose="02000000000000000000" pitchFamily="2" charset="0"/>
                          <a:ea typeface="Roboto" panose="02000000000000000000" pitchFamily="2" charset="0"/>
                        </a:rPr>
                        <a:t>Nội dung công bố</a:t>
                      </a:r>
                      <a:endParaRPr lang="vi-VN" sz="3200" b="1">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004942846"/>
                  </a:ext>
                </a:extLst>
              </a:tr>
              <a:tr h="2412836">
                <a:tc>
                  <a:txBody>
                    <a:bodyPr/>
                    <a:lstStyle/>
                    <a:p>
                      <a:r>
                        <a:rPr lang="en-US" sz="3200" b="0" i="1" u="none" strike="noStrike" cap="none">
                          <a:solidFill>
                            <a:srgbClr val="000000"/>
                          </a:solidFill>
                          <a:effectLst/>
                          <a:latin typeface="Roboto" panose="02000000000000000000" pitchFamily="2" charset="0"/>
                          <a:ea typeface="Roboto" panose="02000000000000000000" pitchFamily="2" charset="0"/>
                          <a:cs typeface="Arial"/>
                          <a:sym typeface="Arial"/>
                        </a:rPr>
                        <a:t>F. F. Belussi</a:t>
                      </a:r>
                      <a:r>
                        <a:rPr lang="en-US" sz="3200" b="0" i="0" u="none" strike="noStrike" cap="none">
                          <a:solidFill>
                            <a:srgbClr val="000000"/>
                          </a:solidFill>
                          <a:effectLst/>
                          <a:latin typeface="Roboto" panose="02000000000000000000" pitchFamily="2" charset="0"/>
                          <a:ea typeface="Roboto" panose="02000000000000000000" pitchFamily="2" charset="0"/>
                          <a:cs typeface="Arial"/>
                          <a:sym typeface="Arial"/>
                        </a:rPr>
                        <a:t>; Nina S. T. Hirata </a:t>
                      </a:r>
                      <a:endParaRPr lang="vi-VN" sz="3200">
                        <a:latin typeface="Roboto" panose="02000000000000000000" pitchFamily="2" charset="0"/>
                        <a:ea typeface="Roboto" panose="02000000000000000000" pitchFamily="2" charset="0"/>
                      </a:endParaRPr>
                    </a:p>
                  </a:txBody>
                  <a:tcPr/>
                </a:tc>
                <a:tc>
                  <a:txBody>
                    <a:bodyPr/>
                    <a:lstStyle/>
                    <a:p>
                      <a:r>
                        <a:rPr lang="en-US" sz="3200" b="0" i="0" u="none" strike="noStrike" cap="none">
                          <a:solidFill>
                            <a:srgbClr val="000000"/>
                          </a:solidFill>
                          <a:effectLst/>
                          <a:latin typeface="Roboto" panose="02000000000000000000" pitchFamily="2" charset="0"/>
                          <a:ea typeface="Roboto" panose="02000000000000000000" pitchFamily="2" charset="0"/>
                          <a:cs typeface="Arial"/>
                          <a:sym typeface="Arial"/>
                        </a:rPr>
                        <a:t>Fast QR Code Detectionin Arbitrarily Acquired Images</a:t>
                      </a:r>
                      <a:endParaRPr lang="vi-VN" sz="3200">
                        <a:latin typeface="Roboto" panose="02000000000000000000" pitchFamily="2" charset="0"/>
                        <a:ea typeface="Roboto" panose="02000000000000000000" pitchFamily="2" charset="0"/>
                      </a:endParaRPr>
                    </a:p>
                  </a:txBody>
                  <a:tcPr/>
                </a:tc>
                <a:tc>
                  <a:txBody>
                    <a:bodyPr/>
                    <a:lstStyle/>
                    <a:p>
                      <a:r>
                        <a:rPr lang="en-US" sz="3200">
                          <a:latin typeface="Roboto" panose="02000000000000000000" pitchFamily="2" charset="0"/>
                          <a:ea typeface="Roboto" panose="02000000000000000000" pitchFamily="2" charset="0"/>
                        </a:rPr>
                        <a:t>2011</a:t>
                      </a:r>
                      <a:endParaRPr lang="vi-VN" sz="3200">
                        <a:latin typeface="Roboto" panose="02000000000000000000" pitchFamily="2" charset="0"/>
                        <a:ea typeface="Roboto" panose="02000000000000000000" pitchFamily="2" charset="0"/>
                      </a:endParaRPr>
                    </a:p>
                  </a:txBody>
                  <a:tcPr/>
                </a:tc>
                <a:tc>
                  <a:txBody>
                    <a:bodyPr/>
                    <a:lstStyle/>
                    <a:p>
                      <a:r>
                        <a:rPr lang="en-US" sz="3200" b="0" i="0" u="none" strike="noStrike" cap="none">
                          <a:solidFill>
                            <a:srgbClr val="000000"/>
                          </a:solidFill>
                          <a:effectLst/>
                          <a:latin typeface="Roboto" panose="02000000000000000000" pitchFamily="2" charset="0"/>
                          <a:ea typeface="Roboto" panose="02000000000000000000" pitchFamily="2" charset="0"/>
                          <a:cs typeface="Arial"/>
                          <a:sym typeface="Arial"/>
                        </a:rPr>
                        <a:t>Xác định ranh giới của vùng ký hiệu trong hình ảnh thu được với mục đích cụ thể là làm nổi bật biểu tượng.</a:t>
                      </a:r>
                      <a:endParaRPr lang="vi-VN" sz="32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615650188"/>
                  </a:ext>
                </a:extLst>
              </a:tr>
              <a:tr h="753605">
                <a:tc>
                  <a:txBody>
                    <a:bodyPr/>
                    <a:lstStyle/>
                    <a:p>
                      <a:r>
                        <a:rPr lang="vi-VN" sz="3200" i="1">
                          <a:latin typeface="Roboto" panose="02000000000000000000" pitchFamily="2" charset="0"/>
                          <a:ea typeface="Roboto" panose="02000000000000000000" pitchFamily="2" charset="0"/>
                        </a:rPr>
                        <a:t>Wendy Cahya Kurniawan</a:t>
                      </a:r>
                      <a:r>
                        <a:rPr lang="vi-VN" sz="3200">
                          <a:latin typeface="Roboto" panose="02000000000000000000" pitchFamily="2" charset="0"/>
                          <a:ea typeface="Roboto" panose="02000000000000000000" pitchFamily="2" charset="0"/>
                        </a:rPr>
                        <a:t>; Hiroshi Okumura; Muladi; Anik Nur Handayani</a:t>
                      </a:r>
                    </a:p>
                  </a:txBody>
                  <a:tcPr/>
                </a:tc>
                <a:tc>
                  <a:txBody>
                    <a:bodyPr/>
                    <a:lstStyle/>
                    <a:p>
                      <a:r>
                        <a:rPr lang="vi-VN" sz="3200">
                          <a:latin typeface="Roboto" panose="02000000000000000000" pitchFamily="2" charset="0"/>
                          <a:ea typeface="Roboto" panose="02000000000000000000" pitchFamily="2" charset="0"/>
                        </a:rPr>
                        <a:t>An Improvement on QR Code Limit Angle Detection using Convolution Neural Network</a:t>
                      </a:r>
                    </a:p>
                  </a:txBody>
                  <a:tcPr/>
                </a:tc>
                <a:tc>
                  <a:txBody>
                    <a:bodyPr/>
                    <a:lstStyle/>
                    <a:p>
                      <a:r>
                        <a:rPr lang="vi-VN" sz="3200">
                          <a:latin typeface="Roboto" panose="02000000000000000000" pitchFamily="2" charset="0"/>
                          <a:ea typeface="Roboto" panose="02000000000000000000" pitchFamily="2" charset="0"/>
                        </a:rPr>
                        <a:t>2019</a:t>
                      </a:r>
                    </a:p>
                  </a:txBody>
                  <a:tcPr/>
                </a:tc>
                <a:tc>
                  <a:txBody>
                    <a:bodyPr/>
                    <a:lstStyle/>
                    <a:p>
                      <a:r>
                        <a:rPr lang="vi-VN" sz="3200">
                          <a:latin typeface="Roboto" panose="02000000000000000000" pitchFamily="2" charset="0"/>
                          <a:ea typeface="Roboto" panose="02000000000000000000" pitchFamily="2" charset="0"/>
                        </a:rPr>
                        <a:t>đề xuất một thuật toán mạng thần kinh (CNN) làm tăng khả năng đọc góc của mã QR và tối đa hóa khả năng phát hiện trên các máy ảnh có độ phân giải thấp.</a:t>
                      </a:r>
                    </a:p>
                  </a:txBody>
                  <a:tcPr/>
                </a:tc>
                <a:extLst>
                  <a:ext uri="{0D108BD9-81ED-4DB2-BD59-A6C34878D82A}">
                    <a16:rowId xmlns:a16="http://schemas.microsoft.com/office/drawing/2014/main" val="4287024258"/>
                  </a:ext>
                </a:extLst>
              </a:tr>
            </a:tbl>
          </a:graphicData>
        </a:graphic>
      </p:graphicFrame>
      <p:sp>
        <p:nvSpPr>
          <p:cNvPr id="5" name="Google Shape;176;p3">
            <a:extLst>
              <a:ext uri="{FF2B5EF4-FFF2-40B4-BE49-F238E27FC236}">
                <a16:creationId xmlns:a16="http://schemas.microsoft.com/office/drawing/2014/main" id="{691DF25C-2050-CC02-A10F-D9BCB243A407}"/>
              </a:ext>
            </a:extLst>
          </p:cNvPr>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3</a:t>
            </a:r>
            <a:endParaRPr/>
          </a:p>
        </p:txBody>
      </p:sp>
    </p:spTree>
    <p:extLst>
      <p:ext uri="{BB962C8B-B14F-4D97-AF65-F5344CB8AC3E}">
        <p14:creationId xmlns:p14="http://schemas.microsoft.com/office/powerpoint/2010/main" val="301976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5"/>
          <p:cNvSpPr/>
          <p:nvPr/>
        </p:nvSpPr>
        <p:spPr>
          <a:xfrm rot="5400000">
            <a:off x="1049476" y="1941417"/>
            <a:ext cx="851619" cy="850256"/>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00" name="Google Shape;200;p5"/>
          <p:cNvSpPr txBox="1"/>
          <p:nvPr/>
        </p:nvSpPr>
        <p:spPr>
          <a:xfrm>
            <a:off x="1028700" y="660031"/>
            <a:ext cx="9701716"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 Phương pháp</a:t>
            </a:r>
            <a:endParaRPr/>
          </a:p>
        </p:txBody>
      </p:sp>
      <p:sp>
        <p:nvSpPr>
          <p:cNvPr id="207" name="Google Shape;207;p5"/>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4</a:t>
            </a:r>
            <a:endParaRPr/>
          </a:p>
        </p:txBody>
      </p:sp>
      <p:sp>
        <p:nvSpPr>
          <p:cNvPr id="17" name="Google Shape;188;p4">
            <a:extLst>
              <a:ext uri="{FF2B5EF4-FFF2-40B4-BE49-F238E27FC236}">
                <a16:creationId xmlns:a16="http://schemas.microsoft.com/office/drawing/2014/main" id="{00455863-F35D-5CCB-B8D2-7BE5701DB468}"/>
              </a:ext>
            </a:extLst>
          </p:cNvPr>
          <p:cNvSpPr txBox="1"/>
          <p:nvPr/>
        </p:nvSpPr>
        <p:spPr>
          <a:xfrm>
            <a:off x="1900413" y="2366545"/>
            <a:ext cx="14897999" cy="3446328"/>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1" i="0" u="none" strike="noStrike" cap="none">
                <a:solidFill>
                  <a:srgbClr val="FF1616"/>
                </a:solidFill>
                <a:latin typeface="Roboto"/>
                <a:ea typeface="Roboto"/>
                <a:cs typeface="Roboto"/>
                <a:sym typeface="Roboto"/>
              </a:rPr>
              <a:t>Kịch bản thực nghiệm:</a:t>
            </a:r>
            <a:endParaRPr/>
          </a:p>
          <a:p>
            <a:pPr marL="863599" marR="0" lvl="1" indent="-431800" algn="l" rtl="0">
              <a:lnSpc>
                <a:spcPct val="140010"/>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Giai đoạn 1: Detection với </a:t>
            </a:r>
            <a:r>
              <a:rPr lang="en-US" sz="3999" b="1" i="0" u="none" strike="noStrike" cap="none">
                <a:solidFill>
                  <a:srgbClr val="000000"/>
                </a:solidFill>
                <a:latin typeface="Roboto"/>
                <a:ea typeface="Roboto"/>
                <a:cs typeface="Roboto"/>
                <a:sym typeface="Roboto"/>
              </a:rPr>
              <a:t>YOLOv3</a:t>
            </a:r>
            <a:r>
              <a:rPr lang="en-US" sz="3999" b="0" i="0" u="none" strike="noStrike" cap="none">
                <a:solidFill>
                  <a:srgbClr val="000000"/>
                </a:solidFill>
                <a:latin typeface="Roboto"/>
                <a:ea typeface="Roboto"/>
                <a:cs typeface="Roboto"/>
                <a:sym typeface="Roboto"/>
              </a:rPr>
              <a:t>, </a:t>
            </a:r>
            <a:r>
              <a:rPr lang="en-US" sz="3999" b="1" i="0" u="none" strike="noStrike" cap="none">
                <a:solidFill>
                  <a:srgbClr val="000000"/>
                </a:solidFill>
                <a:latin typeface="Roboto"/>
                <a:ea typeface="Roboto"/>
                <a:cs typeface="Roboto"/>
                <a:sym typeface="Roboto"/>
              </a:rPr>
              <a:t>YOLOv4</a:t>
            </a:r>
            <a:r>
              <a:rPr lang="en-US" sz="3999" b="0" i="0" u="none" strike="noStrike" cap="none">
                <a:solidFill>
                  <a:srgbClr val="000000"/>
                </a:solidFill>
                <a:latin typeface="Roboto"/>
                <a:ea typeface="Roboto"/>
                <a:cs typeface="Roboto"/>
                <a:sym typeface="Roboto"/>
              </a:rPr>
              <a:t> và </a:t>
            </a:r>
            <a:r>
              <a:rPr lang="en-US" sz="3999" b="1" i="0" u="none" strike="noStrike" cap="none">
                <a:solidFill>
                  <a:srgbClr val="000000"/>
                </a:solidFill>
                <a:latin typeface="Roboto"/>
                <a:ea typeface="Roboto"/>
                <a:cs typeface="Roboto"/>
                <a:sym typeface="Roboto"/>
              </a:rPr>
              <a:t>YOLOv5 </a:t>
            </a:r>
          </a:p>
          <a:p>
            <a:pPr marL="863599" marR="0" lvl="1" indent="-431800" algn="l" rtl="0">
              <a:lnSpc>
                <a:spcPct val="140010"/>
              </a:lnSpc>
              <a:spcBef>
                <a:spcPts val="0"/>
              </a:spcBef>
              <a:spcAft>
                <a:spcPts val="0"/>
              </a:spcAft>
              <a:buClr>
                <a:srgbClr val="000000"/>
              </a:buClr>
              <a:buSzPts val="3999"/>
              <a:buFont typeface="Arial"/>
              <a:buChar char="•"/>
            </a:pPr>
            <a:r>
              <a:rPr lang="en-US" sz="3999" b="0" i="0" u="none" strike="noStrike" cap="none">
                <a:solidFill>
                  <a:srgbClr val="000000"/>
                </a:solidFill>
                <a:latin typeface="Roboto"/>
                <a:ea typeface="Roboto"/>
                <a:cs typeface="Roboto"/>
                <a:sym typeface="Roboto"/>
              </a:rPr>
              <a:t>Giai đoạn 2: Kết hợp với thuật toán giai đoạn 1 và decode với </a:t>
            </a:r>
            <a:r>
              <a:rPr lang="en-US" sz="3999" b="1" i="0" u="none" strike="noStrike" cap="none">
                <a:solidFill>
                  <a:srgbClr val="000000"/>
                </a:solidFill>
                <a:latin typeface="Roboto"/>
                <a:ea typeface="Roboto"/>
                <a:cs typeface="Roboto"/>
                <a:sym typeface="Roboto"/>
              </a:rPr>
              <a:t>Pyzbar</a:t>
            </a:r>
            <a:r>
              <a:rPr lang="en-US" sz="3999" b="0" i="0" u="none" strike="noStrike" cap="none">
                <a:solidFill>
                  <a:srgbClr val="000000"/>
                </a:solidFill>
                <a:latin typeface="Roboto"/>
                <a:ea typeface="Roboto"/>
                <a:cs typeface="Roboto"/>
                <a:sym typeface="Roboto"/>
              </a:rPr>
              <a:t>, </a:t>
            </a:r>
            <a:r>
              <a:rPr lang="en-US" sz="3999" b="1" i="0" u="none" strike="noStrike" cap="none">
                <a:solidFill>
                  <a:srgbClr val="000000"/>
                </a:solidFill>
                <a:latin typeface="Roboto"/>
                <a:ea typeface="Roboto"/>
                <a:cs typeface="Roboto"/>
                <a:sym typeface="Roboto"/>
              </a:rPr>
              <a:t>QRCodeDetector</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p8"/>
          <p:cNvGraphicFramePr/>
          <p:nvPr>
            <p:extLst>
              <p:ext uri="{D42A27DB-BD31-4B8C-83A1-F6EECF244321}">
                <p14:modId xmlns:p14="http://schemas.microsoft.com/office/powerpoint/2010/main" val="2200440565"/>
              </p:ext>
            </p:extLst>
          </p:nvPr>
        </p:nvGraphicFramePr>
        <p:xfrm>
          <a:off x="1050158" y="1933941"/>
          <a:ext cx="16596750" cy="7315250"/>
        </p:xfrm>
        <a:graphic>
          <a:graphicData uri="http://schemas.openxmlformats.org/drawingml/2006/table">
            <a:tbl>
              <a:tblPr>
                <a:noFill/>
                <a:tableStyleId>{A344C550-BDF3-44B2-A579-9602EB71814F}</a:tableStyleId>
              </a:tblPr>
              <a:tblGrid>
                <a:gridCol w="4574125">
                  <a:extLst>
                    <a:ext uri="{9D8B030D-6E8A-4147-A177-3AD203B41FA5}">
                      <a16:colId xmlns:a16="http://schemas.microsoft.com/office/drawing/2014/main" val="20000"/>
                    </a:ext>
                  </a:extLst>
                </a:gridCol>
                <a:gridCol w="3860425">
                  <a:extLst>
                    <a:ext uri="{9D8B030D-6E8A-4147-A177-3AD203B41FA5}">
                      <a16:colId xmlns:a16="http://schemas.microsoft.com/office/drawing/2014/main" val="20001"/>
                    </a:ext>
                  </a:extLst>
                </a:gridCol>
                <a:gridCol w="4233225">
                  <a:extLst>
                    <a:ext uri="{9D8B030D-6E8A-4147-A177-3AD203B41FA5}">
                      <a16:colId xmlns:a16="http://schemas.microsoft.com/office/drawing/2014/main" val="20002"/>
                    </a:ext>
                  </a:extLst>
                </a:gridCol>
                <a:gridCol w="3928975">
                  <a:extLst>
                    <a:ext uri="{9D8B030D-6E8A-4147-A177-3AD203B41FA5}">
                      <a16:colId xmlns:a16="http://schemas.microsoft.com/office/drawing/2014/main" val="20003"/>
                    </a:ext>
                  </a:extLst>
                </a:gridCol>
              </a:tblGrid>
              <a:tr h="1203425">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YOLOv3</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 </a:t>
                      </a:r>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YOLOv4</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YOLOv5</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0"/>
                  </a:ext>
                </a:extLst>
              </a:tr>
              <a:tr h="1341875">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Network Type</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Fully convolution   </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Fully convolution          </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Fully convolution    </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1"/>
                  </a:ext>
                </a:extLst>
              </a:tr>
              <a:tr h="1212900">
                <a:tc>
                  <a:txBody>
                    <a:bodyPr/>
                    <a:lstStyle/>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 </a:t>
                      </a:r>
                      <a:r>
                        <a:rPr lang="en-US" sz="3000" b="1" i="0" u="none" strike="noStrike" cap="none">
                          <a:solidFill>
                            <a:schemeClr val="dk1"/>
                          </a:solidFill>
                          <a:latin typeface="Roboto"/>
                          <a:ea typeface="Roboto"/>
                          <a:cs typeface="Roboto"/>
                          <a:sym typeface="Roboto"/>
                        </a:rPr>
                        <a:t>Backbone Feature Extractor </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Darknet-53</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CSPDarknet53</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latin typeface="Roboto"/>
                        <a:ea typeface="Roboto"/>
                        <a:cs typeface="Roboto"/>
                        <a:sym typeface="Roboto"/>
                      </a:endParaRPr>
                    </a:p>
                    <a:p>
                      <a:pPr marL="0" marR="0" lvl="0" indent="0" algn="ctr" rtl="0">
                        <a:spcBef>
                          <a:spcPts val="0"/>
                        </a:spcBef>
                        <a:spcAft>
                          <a:spcPts val="0"/>
                        </a:spcAft>
                        <a:buNone/>
                      </a:pPr>
                      <a:r>
                        <a:rPr lang="en-US" sz="3000" u="none" strike="noStrike" cap="none">
                          <a:latin typeface="Roboto"/>
                          <a:ea typeface="Roboto"/>
                          <a:cs typeface="Roboto"/>
                          <a:sym typeface="Roboto"/>
                        </a:rPr>
                        <a:t>  CSPDarknet53</a:t>
                      </a:r>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  </a:t>
                      </a:r>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2"/>
                  </a:ext>
                </a:extLst>
              </a:tr>
              <a:tr h="936000">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Neck</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FPN   </a:t>
                      </a:r>
                      <a:endParaRPr/>
                    </a:p>
                    <a:p>
                      <a:pPr marL="0" marR="0" lvl="0" indent="0" algn="ctr" rtl="0">
                        <a:spcBef>
                          <a:spcPts val="0"/>
                        </a:spcBef>
                        <a:spcAft>
                          <a:spcPts val="0"/>
                        </a:spcAft>
                        <a:buNone/>
                      </a:pP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SSP and PANet</a:t>
                      </a: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PANet  </a:t>
                      </a: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3"/>
                  </a:ext>
                </a:extLst>
              </a:tr>
              <a:tr h="1080300">
                <a:tc>
                  <a:txBody>
                    <a:bodyPr/>
                    <a:lstStyle/>
                    <a:p>
                      <a:pPr marL="0" marR="0" lvl="0" indent="0" algn="ctr" rtl="0">
                        <a:spcBef>
                          <a:spcPts val="0"/>
                        </a:spcBef>
                        <a:spcAft>
                          <a:spcPts val="0"/>
                        </a:spcAft>
                        <a:buNone/>
                      </a:pPr>
                      <a:endParaRPr sz="3000" b="1"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b="1" u="none" strike="noStrike" cap="none">
                          <a:solidFill>
                            <a:srgbClr val="000000"/>
                          </a:solidFill>
                          <a:latin typeface="Roboto"/>
                          <a:ea typeface="Roboto"/>
                          <a:cs typeface="Roboto"/>
                          <a:sym typeface="Roboto"/>
                        </a:rPr>
                        <a:t>Head</a:t>
                      </a:r>
                      <a:endParaRPr sz="3000" b="1"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YOLO layer</a:t>
                      </a:r>
                      <a:endParaRPr/>
                    </a:p>
                    <a:p>
                      <a:pPr marL="0" marR="0" lvl="0" indent="0" algn="ctr" rtl="0">
                        <a:spcBef>
                          <a:spcPts val="0"/>
                        </a:spcBef>
                        <a:spcAft>
                          <a:spcPts val="0"/>
                        </a:spcAft>
                        <a:buNone/>
                      </a:pP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b="0" i="0" u="none" strike="noStrike" cap="none">
                        <a:solidFill>
                          <a:schemeClr val="dk1"/>
                        </a:solidFill>
                        <a:latin typeface="Roboto"/>
                        <a:ea typeface="Roboto"/>
                        <a:cs typeface="Roboto"/>
                        <a:sym typeface="Roboto"/>
                      </a:endParaRPr>
                    </a:p>
                    <a:p>
                      <a:pPr marL="0" marR="0" lvl="0" indent="0" algn="ctr" rtl="0">
                        <a:spcBef>
                          <a:spcPts val="0"/>
                        </a:spcBef>
                        <a:spcAft>
                          <a:spcPts val="0"/>
                        </a:spcAft>
                        <a:buNone/>
                      </a:pPr>
                      <a:r>
                        <a:rPr lang="en-US" sz="3000" b="0" i="0" u="none" strike="noStrike" cap="none">
                          <a:solidFill>
                            <a:schemeClr val="dk1"/>
                          </a:solidFill>
                          <a:latin typeface="Roboto"/>
                          <a:ea typeface="Roboto"/>
                          <a:cs typeface="Roboto"/>
                          <a:sym typeface="Roboto"/>
                        </a:rPr>
                        <a:t>YOLO layer </a:t>
                      </a:r>
                      <a:r>
                        <a:rPr lang="en-US" sz="3000" u="none" strike="noStrike" cap="none">
                          <a:solidFill>
                            <a:srgbClr val="000000"/>
                          </a:solidFill>
                          <a:latin typeface="Roboto"/>
                          <a:ea typeface="Roboto"/>
                          <a:cs typeface="Roboto"/>
                          <a:sym typeface="Roboto"/>
                        </a:rPr>
                        <a:t>  </a:t>
                      </a: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tc>
                  <a:txBody>
                    <a:bodyPr/>
                    <a:lstStyle/>
                    <a:p>
                      <a:pPr marL="0" marR="0" lvl="0" indent="0" algn="ctr" rtl="0">
                        <a:spcBef>
                          <a:spcPts val="0"/>
                        </a:spcBef>
                        <a:spcAft>
                          <a:spcPts val="0"/>
                        </a:spcAft>
                        <a:buNone/>
                      </a:pPr>
                      <a:endParaRPr sz="3000" u="none" strike="noStrike" cap="none">
                        <a:solidFill>
                          <a:srgbClr val="000000"/>
                        </a:solidFill>
                        <a:latin typeface="Roboto"/>
                        <a:ea typeface="Roboto"/>
                        <a:cs typeface="Roboto"/>
                        <a:sym typeface="Roboto"/>
                      </a:endParaRPr>
                    </a:p>
                    <a:p>
                      <a:pPr marL="0" marR="0" lvl="0" indent="0" algn="ctr" rtl="0">
                        <a:spcBef>
                          <a:spcPts val="0"/>
                        </a:spcBef>
                        <a:spcAft>
                          <a:spcPts val="0"/>
                        </a:spcAft>
                        <a:buNone/>
                      </a:pPr>
                      <a:r>
                        <a:rPr lang="en-US" sz="3000" u="none" strike="noStrike" cap="none">
                          <a:solidFill>
                            <a:srgbClr val="000000"/>
                          </a:solidFill>
                          <a:latin typeface="Roboto"/>
                          <a:ea typeface="Roboto"/>
                          <a:cs typeface="Roboto"/>
                          <a:sym typeface="Roboto"/>
                        </a:rPr>
                        <a:t>YOLO layer</a:t>
                      </a:r>
                      <a:endParaRPr sz="3000" u="none" strike="noStrike" cap="none">
                        <a:latin typeface="Roboto"/>
                        <a:ea typeface="Roboto"/>
                        <a:cs typeface="Roboto"/>
                        <a:sym typeface="Roboto"/>
                      </a:endParaRPr>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DAE5F1"/>
                    </a:solidFill>
                  </a:tcPr>
                </a:tc>
                <a:extLst>
                  <a:ext uri="{0D108BD9-81ED-4DB2-BD59-A6C34878D82A}">
                    <a16:rowId xmlns:a16="http://schemas.microsoft.com/office/drawing/2014/main" val="10004"/>
                  </a:ext>
                </a:extLst>
              </a:tr>
            </a:tbl>
          </a:graphicData>
        </a:graphic>
      </p:graphicFrame>
      <p:sp>
        <p:nvSpPr>
          <p:cNvPr id="249" name="Google Shape;249;p8"/>
          <p:cNvSpPr txBox="1"/>
          <p:nvPr/>
        </p:nvSpPr>
        <p:spPr>
          <a:xfrm>
            <a:off x="8743310" y="9668925"/>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5</a:t>
            </a:r>
            <a:endParaRPr/>
          </a:p>
        </p:txBody>
      </p:sp>
      <p:sp>
        <p:nvSpPr>
          <p:cNvPr id="5" name="Google Shape;200;p5">
            <a:extLst>
              <a:ext uri="{FF2B5EF4-FFF2-40B4-BE49-F238E27FC236}">
                <a16:creationId xmlns:a16="http://schemas.microsoft.com/office/drawing/2014/main" id="{159C78BD-00C8-E1D2-2F89-A89882C4555A}"/>
              </a:ext>
            </a:extLst>
          </p:cNvPr>
          <p:cNvSpPr txBox="1"/>
          <p:nvPr/>
        </p:nvSpPr>
        <p:spPr>
          <a:xfrm>
            <a:off x="1028699" y="660031"/>
            <a:ext cx="14855314"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3.1 Phương pháp object detection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 name="Google Shape;256;p9"/>
              <p:cNvSpPr txBox="1"/>
              <p:nvPr/>
            </p:nvSpPr>
            <p:spPr>
              <a:xfrm>
                <a:off x="1682641" y="2481868"/>
                <a:ext cx="16010453" cy="6906506"/>
              </a:xfrm>
              <a:prstGeom prst="rect">
                <a:avLst/>
              </a:prstGeom>
              <a:noFill/>
              <a:ln>
                <a:noFill/>
              </a:ln>
            </p:spPr>
            <p:txBody>
              <a:bodyPr spcFirstLastPara="1" wrap="square" lIns="0" tIns="0" rIns="0" bIns="0" anchor="t" anchorCtr="0">
                <a:spAutoFit/>
              </a:bodyPr>
              <a:lstStyle/>
              <a:p>
                <a:pPr marL="0" marR="0" lvl="0" indent="0" algn="l" rtl="0">
                  <a:lnSpc>
                    <a:spcPct val="140052"/>
                  </a:lnSpc>
                  <a:spcBef>
                    <a:spcPts val="0"/>
                  </a:spcBef>
                  <a:spcAft>
                    <a:spcPts val="0"/>
                  </a:spcAft>
                  <a:buNone/>
                </a:pPr>
                <a:r>
                  <a:rPr lang="vi-VN" sz="3800" b="1" i="0" u="none" strike="noStrike" cap="none">
                    <a:solidFill>
                      <a:srgbClr val="3E5BB2"/>
                    </a:solidFill>
                    <a:latin typeface="Roboto"/>
                    <a:ea typeface="Roboto"/>
                    <a:cs typeface="Roboto"/>
                    <a:sym typeface="Roboto"/>
                  </a:rPr>
                  <a:t>Recall: </a:t>
                </a:r>
                <a:r>
                  <a:rPr lang="vi-VN" sz="3800" i="0" u="none" strike="noStrike" cap="none">
                    <a:solidFill>
                      <a:schemeClr val="tx1"/>
                    </a:solidFill>
                    <a:latin typeface="Roboto"/>
                    <a:ea typeface="Roboto"/>
                    <a:cs typeface="Roboto"/>
                    <a:sym typeface="Roboto"/>
                  </a:rPr>
                  <a:t>Là thang đo độ tốt của khả năng tìm thấy được các correct detection</a:t>
                </a:r>
                <a:r>
                  <a:rPr lang="vi-VN" sz="3800">
                    <a:solidFill>
                      <a:schemeClr val="tx1"/>
                    </a:solidFill>
                    <a:latin typeface="Roboto"/>
                    <a:ea typeface="Roboto"/>
                    <a:cs typeface="Roboto"/>
                    <a:sym typeface="Roboto"/>
                  </a:rPr>
                  <a:t>.</a:t>
                </a:r>
              </a:p>
              <a:p>
                <a:pPr/>
                <a14:m>
                  <m:oMathPara xmlns:m="http://schemas.openxmlformats.org/officeDocument/2006/math">
                    <m:oMathParaPr>
                      <m:jc m:val="centerGroup"/>
                    </m:oMathParaPr>
                    <m:oMath xmlns:m="http://schemas.openxmlformats.org/officeDocument/2006/math">
                      <m:r>
                        <a:rPr lang="vi-VN" sz="3600" i="1">
                          <a:latin typeface="Cambria Math" panose="02040503050406030204" pitchFamily="18" charset="0"/>
                        </a:rPr>
                        <m:t>𝑅𝑒𝑐𝑎𝑙𝑙</m:t>
                      </m:r>
                      <m:r>
                        <a:rPr lang="vi-VN" sz="3600" i="1">
                          <a:latin typeface="Cambria Math" panose="02040503050406030204" pitchFamily="18" charset="0"/>
                        </a:rPr>
                        <m:t>= </m:t>
                      </m:r>
                      <m:f>
                        <m:fPr>
                          <m:ctrlPr>
                            <a:rPr lang="vi-VN" sz="3600" i="1">
                              <a:latin typeface="Cambria Math" panose="02040503050406030204" pitchFamily="18" charset="0"/>
                            </a:rPr>
                          </m:ctrlPr>
                        </m:fPr>
                        <m:num>
                          <m:r>
                            <a:rPr lang="vi-VN" sz="3600" i="1">
                              <a:latin typeface="Cambria Math" panose="02040503050406030204" pitchFamily="18" charset="0"/>
                            </a:rPr>
                            <m:t>𝑇𝑃</m:t>
                          </m:r>
                        </m:num>
                        <m:den>
                          <m:r>
                            <a:rPr lang="vi-VN" sz="3600" i="1">
                              <a:latin typeface="Cambria Math" panose="02040503050406030204" pitchFamily="18" charset="0"/>
                            </a:rPr>
                            <m:t>𝑇𝑃</m:t>
                          </m:r>
                          <m:r>
                            <a:rPr lang="vi-VN" sz="3600" i="1">
                              <a:latin typeface="Cambria Math" panose="02040503050406030204" pitchFamily="18" charset="0"/>
                            </a:rPr>
                            <m:t>+</m:t>
                          </m:r>
                          <m:r>
                            <a:rPr lang="vi-VN" sz="3600" i="1">
                              <a:latin typeface="Cambria Math" panose="02040503050406030204" pitchFamily="18" charset="0"/>
                            </a:rPr>
                            <m:t>𝐹𝑁</m:t>
                          </m:r>
                        </m:den>
                      </m:f>
                    </m:oMath>
                  </m:oMathPara>
                </a14:m>
                <a:endParaRPr lang="vi-VN" sz="3600">
                  <a:latin typeface="Roboto" panose="02000000000000000000" pitchFamily="2" charset="0"/>
                  <a:ea typeface="Roboto" panose="02000000000000000000" pitchFamily="2" charset="0"/>
                </a:endParaRPr>
              </a:p>
              <a:p>
                <a:pPr marL="0" marR="0" lvl="0" indent="0" algn="l" rtl="0">
                  <a:lnSpc>
                    <a:spcPct val="140052"/>
                  </a:lnSpc>
                  <a:spcBef>
                    <a:spcPts val="0"/>
                  </a:spcBef>
                  <a:spcAft>
                    <a:spcPts val="0"/>
                  </a:spcAft>
                  <a:buNone/>
                </a:pPr>
                <a:endParaRPr lang="vi-VN" sz="3800" b="1" i="0" u="none" strike="noStrike" cap="none">
                  <a:solidFill>
                    <a:srgbClr val="3E5BB2"/>
                  </a:solidFill>
                  <a:latin typeface="Roboto"/>
                  <a:ea typeface="Roboto"/>
                  <a:cs typeface="Roboto"/>
                  <a:sym typeface="Roboto"/>
                </a:endParaRPr>
              </a:p>
              <a:p>
                <a:pPr marL="0" marR="0" lvl="0" indent="0" algn="l" rtl="0">
                  <a:lnSpc>
                    <a:spcPct val="140052"/>
                  </a:lnSpc>
                  <a:spcBef>
                    <a:spcPts val="0"/>
                  </a:spcBef>
                  <a:spcAft>
                    <a:spcPts val="0"/>
                  </a:spcAft>
                  <a:buNone/>
                </a:pPr>
                <a:r>
                  <a:rPr lang="vi-VN" sz="3800" b="1" i="0" u="none" strike="noStrike" cap="none">
                    <a:solidFill>
                      <a:srgbClr val="3E5BB2"/>
                    </a:solidFill>
                    <a:latin typeface="Roboto"/>
                    <a:ea typeface="Roboto"/>
                    <a:cs typeface="Roboto"/>
                    <a:sym typeface="Roboto"/>
                  </a:rPr>
                  <a:t>Precision: </a:t>
                </a:r>
                <a:r>
                  <a:rPr lang="vi-VN" sz="3800" i="0" u="none" strike="noStrike" cap="none">
                    <a:solidFill>
                      <a:schemeClr val="tx1"/>
                    </a:solidFill>
                    <a:latin typeface="Roboto"/>
                    <a:ea typeface="Roboto"/>
                    <a:cs typeface="Roboto"/>
                    <a:sym typeface="Roboto"/>
                  </a:rPr>
                  <a:t>Là thang đo độ chính xác của dự đoán. </a:t>
                </a:r>
              </a:p>
              <a:p>
                <a:pPr marL="0" marR="0" lvl="0" indent="0" algn="l" rtl="0">
                  <a:lnSpc>
                    <a:spcPct val="140052"/>
                  </a:lnSpc>
                  <a:spcBef>
                    <a:spcPts val="0"/>
                  </a:spcBef>
                  <a:spcAft>
                    <a:spcPts val="0"/>
                  </a:spcAft>
                  <a:buNone/>
                </a:pPr>
                <a14:m>
                  <m:oMathPara xmlns:m="http://schemas.openxmlformats.org/officeDocument/2006/math">
                    <m:oMathParaPr>
                      <m:jc m:val="centerGroup"/>
                    </m:oMathParaPr>
                    <m:oMath xmlns:m="http://schemas.openxmlformats.org/officeDocument/2006/math">
                      <m:r>
                        <a:rPr lang="vi-VN" sz="3600" b="0" i="1" smtClean="0">
                          <a:latin typeface="Cambria Math" panose="02040503050406030204" pitchFamily="18" charset="0"/>
                        </a:rPr>
                        <m:t>𝑃𝑟𝑒𝑐𝑖𝑠𝑖𝑜𝑛</m:t>
                      </m:r>
                      <m:r>
                        <a:rPr lang="vi-VN" sz="3600" i="1" smtClean="0">
                          <a:latin typeface="Cambria Math" panose="02040503050406030204" pitchFamily="18" charset="0"/>
                        </a:rPr>
                        <m:t>= </m:t>
                      </m:r>
                      <m:f>
                        <m:fPr>
                          <m:ctrlPr>
                            <a:rPr lang="vi-VN" sz="3600" i="1">
                              <a:latin typeface="Cambria Math" panose="02040503050406030204" pitchFamily="18" charset="0"/>
                            </a:rPr>
                          </m:ctrlPr>
                        </m:fPr>
                        <m:num>
                          <m:r>
                            <a:rPr lang="vi-VN" sz="3600" i="1">
                              <a:latin typeface="Cambria Math" panose="02040503050406030204" pitchFamily="18" charset="0"/>
                            </a:rPr>
                            <m:t>𝑇𝑃</m:t>
                          </m:r>
                        </m:num>
                        <m:den>
                          <m:r>
                            <a:rPr lang="vi-VN" sz="3600" i="1">
                              <a:latin typeface="Cambria Math" panose="02040503050406030204" pitchFamily="18" charset="0"/>
                            </a:rPr>
                            <m:t>𝑇𝑃</m:t>
                          </m:r>
                          <m:r>
                            <a:rPr lang="vi-VN" sz="3600" i="1">
                              <a:latin typeface="Cambria Math" panose="02040503050406030204" pitchFamily="18" charset="0"/>
                            </a:rPr>
                            <m:t>+</m:t>
                          </m:r>
                          <m:r>
                            <a:rPr lang="vi-VN" sz="3600" i="1">
                              <a:latin typeface="Cambria Math" panose="02040503050406030204" pitchFamily="18" charset="0"/>
                            </a:rPr>
                            <m:t>𝐹𝑃</m:t>
                          </m:r>
                        </m:den>
                      </m:f>
                    </m:oMath>
                  </m:oMathPara>
                </a14:m>
                <a:endParaRPr lang="vi-VN" sz="3600" b="1" i="0" u="none" strike="noStrike" cap="none">
                  <a:solidFill>
                    <a:srgbClr val="3E5BB2"/>
                  </a:solidFill>
                  <a:latin typeface="Roboto"/>
                  <a:ea typeface="Roboto"/>
                  <a:cs typeface="Roboto"/>
                  <a:sym typeface="Roboto"/>
                </a:endParaRPr>
              </a:p>
              <a:p>
                <a:pPr marL="0" marR="0" lvl="0" indent="0" algn="l" rtl="0">
                  <a:lnSpc>
                    <a:spcPct val="140052"/>
                  </a:lnSpc>
                  <a:spcBef>
                    <a:spcPts val="0"/>
                  </a:spcBef>
                  <a:spcAft>
                    <a:spcPts val="0"/>
                  </a:spcAft>
                  <a:buNone/>
                </a:pPr>
                <a:endParaRPr lang="vi-VN"/>
              </a:p>
              <a:p>
                <a:pPr marL="0" marR="0" lvl="0" indent="0" algn="l" rtl="0">
                  <a:lnSpc>
                    <a:spcPct val="140015"/>
                  </a:lnSpc>
                  <a:spcBef>
                    <a:spcPts val="0"/>
                  </a:spcBef>
                  <a:spcAft>
                    <a:spcPts val="0"/>
                  </a:spcAft>
                  <a:buNone/>
                </a:pPr>
                <a:endParaRPr sz="3800" b="0" i="0" u="none" strike="noStrike" cap="none">
                  <a:solidFill>
                    <a:srgbClr val="000000"/>
                  </a:solidFill>
                  <a:latin typeface="Roboto"/>
                  <a:ea typeface="Roboto"/>
                  <a:cs typeface="Roboto"/>
                  <a:sym typeface="Roboto"/>
                </a:endParaRPr>
              </a:p>
            </p:txBody>
          </p:sp>
        </mc:Choice>
        <mc:Fallback xmlns="">
          <p:sp>
            <p:nvSpPr>
              <p:cNvPr id="256" name="Google Shape;256;p9"/>
              <p:cNvSpPr txBox="1">
                <a:spLocks noRot="1" noChangeAspect="1" noMove="1" noResize="1" noEditPoints="1" noAdjustHandles="1" noChangeArrowheads="1" noChangeShapeType="1" noTextEdit="1"/>
              </p:cNvSpPr>
              <p:nvPr/>
            </p:nvSpPr>
            <p:spPr>
              <a:xfrm>
                <a:off x="1682641" y="2481868"/>
                <a:ext cx="16010453" cy="6906506"/>
              </a:xfrm>
              <a:prstGeom prst="rect">
                <a:avLst/>
              </a:prstGeom>
              <a:blipFill>
                <a:blip r:embed="rId3"/>
                <a:stretch>
                  <a:fillRect l="-1828"/>
                </a:stretch>
              </a:blipFill>
              <a:ln>
                <a:noFill/>
              </a:ln>
            </p:spPr>
            <p:txBody>
              <a:bodyPr/>
              <a:lstStyle/>
              <a:p>
                <a:r>
                  <a:rPr lang="vi-VN">
                    <a:noFill/>
                  </a:rPr>
                  <a:t> </a:t>
                </a:r>
              </a:p>
            </p:txBody>
          </p:sp>
        </mc:Fallback>
      </mc:AlternateContent>
      <p:sp>
        <p:nvSpPr>
          <p:cNvPr id="257" name="Google Shape;257;p9"/>
          <p:cNvSpPr/>
          <p:nvPr/>
        </p:nvSpPr>
        <p:spPr>
          <a:xfrm rot="10800000">
            <a:off x="17098188" y="29230"/>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8" name="Google Shape;258;p9"/>
          <p:cNvSpPr/>
          <p:nvPr/>
        </p:nvSpPr>
        <p:spPr>
          <a:xfrm>
            <a:off x="0" y="9099091"/>
            <a:ext cx="1189812" cy="1187909"/>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3E5BB2"/>
          </a:solidFill>
          <a:ln>
            <a:noFill/>
          </a:ln>
        </p:spPr>
      </p:sp>
      <p:sp>
        <p:nvSpPr>
          <p:cNvPr id="259" name="Google Shape;259;p9"/>
          <p:cNvSpPr txBox="1"/>
          <p:nvPr/>
        </p:nvSpPr>
        <p:spPr>
          <a:xfrm>
            <a:off x="8743310" y="9551239"/>
            <a:ext cx="14525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a:latin typeface="Open Sans"/>
                <a:ea typeface="Open Sans"/>
                <a:cs typeface="Open Sans"/>
                <a:sym typeface="Open Sans"/>
              </a:rPr>
              <a:t>6</a:t>
            </a:r>
            <a:endParaRPr/>
          </a:p>
        </p:txBody>
      </p:sp>
      <p:sp>
        <p:nvSpPr>
          <p:cNvPr id="9" name="Google Shape;250;p8">
            <a:extLst>
              <a:ext uri="{FF2B5EF4-FFF2-40B4-BE49-F238E27FC236}">
                <a16:creationId xmlns:a16="http://schemas.microsoft.com/office/drawing/2014/main" id="{E4EA27DC-0C03-6BCF-5DC5-3DD940D913FD}"/>
              </a:ext>
            </a:extLst>
          </p:cNvPr>
          <p:cNvSpPr txBox="1"/>
          <p:nvPr/>
        </p:nvSpPr>
        <p:spPr>
          <a:xfrm>
            <a:off x="1050158" y="419417"/>
            <a:ext cx="11515468" cy="1378647"/>
          </a:xfrm>
          <a:prstGeom prst="rect">
            <a:avLst/>
          </a:prstGeom>
          <a:noFill/>
          <a:ln>
            <a:noFill/>
          </a:ln>
        </p:spPr>
        <p:txBody>
          <a:bodyPr spcFirstLastPara="1" wrap="square" lIns="0" tIns="0" rIns="0" bIns="0" anchor="t" anchorCtr="0">
            <a:spAutoFit/>
          </a:bodyPr>
          <a:lstStyle/>
          <a:p>
            <a:pPr marL="0" marR="0" lvl="0" indent="0" algn="l" rtl="0">
              <a:lnSpc>
                <a:spcPct val="140006"/>
              </a:lnSpc>
              <a:spcBef>
                <a:spcPts val="0"/>
              </a:spcBef>
              <a:spcAft>
                <a:spcPts val="0"/>
              </a:spcAft>
              <a:buNone/>
            </a:pPr>
            <a:r>
              <a:rPr lang="en-US" sz="6399" b="1" i="0" u="none" strike="noStrike" cap="none">
                <a:solidFill>
                  <a:srgbClr val="000000"/>
                </a:solidFill>
                <a:latin typeface="Montserrat ExtraBold"/>
                <a:ea typeface="Montserrat ExtraBold"/>
                <a:cs typeface="Montserrat ExtraBold"/>
                <a:sym typeface="Montserrat ExtraBold"/>
              </a:rPr>
              <a:t>3.2 Phương pháp đánh giá</a:t>
            </a:r>
            <a:endParaRPr/>
          </a:p>
        </p:txBody>
      </p:sp>
      <p:sp>
        <p:nvSpPr>
          <p:cNvPr id="2" name="Hộp Văn bản 1">
            <a:extLst>
              <a:ext uri="{FF2B5EF4-FFF2-40B4-BE49-F238E27FC236}">
                <a16:creationId xmlns:a16="http://schemas.microsoft.com/office/drawing/2014/main" id="{446BDFB7-063D-706B-A0FE-896E0E4EA4EF}"/>
              </a:ext>
            </a:extLst>
          </p:cNvPr>
          <p:cNvSpPr txBox="1"/>
          <p:nvPr/>
        </p:nvSpPr>
        <p:spPr>
          <a:xfrm>
            <a:off x="14044773" y="4218038"/>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(1)</a:t>
            </a:r>
          </a:p>
        </p:txBody>
      </p:sp>
      <p:sp>
        <p:nvSpPr>
          <p:cNvPr id="8" name="Hộp Văn bản 7">
            <a:extLst>
              <a:ext uri="{FF2B5EF4-FFF2-40B4-BE49-F238E27FC236}">
                <a16:creationId xmlns:a16="http://schemas.microsoft.com/office/drawing/2014/main" id="{E1E2F319-5A51-24A5-189A-B9CBE72470B7}"/>
              </a:ext>
            </a:extLst>
          </p:cNvPr>
          <p:cNvSpPr txBox="1"/>
          <p:nvPr/>
        </p:nvSpPr>
        <p:spPr>
          <a:xfrm>
            <a:off x="14044773" y="7158801"/>
            <a:ext cx="840658" cy="646331"/>
          </a:xfrm>
          <a:prstGeom prst="rect">
            <a:avLst/>
          </a:prstGeom>
          <a:noFill/>
        </p:spPr>
        <p:txBody>
          <a:bodyPr wrap="square" rtlCol="0">
            <a:spAutoFit/>
          </a:bodyPr>
          <a:lstStyle/>
          <a:p>
            <a:r>
              <a:rPr lang="vi-VN" sz="3600">
                <a:latin typeface="Roboto" panose="02000000000000000000" pitchFamily="2" charset="0"/>
                <a:ea typeface="Roboto" panose="02000000000000000000" pitchFamily="2" charset="0"/>
              </a:rPr>
              <a:t>(2)</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1778</Words>
  <Application>Microsoft Office PowerPoint</Application>
  <PresentationFormat>Tùy chỉnh</PresentationFormat>
  <Paragraphs>389</Paragraphs>
  <Slides>37</Slides>
  <Notes>35</Notes>
  <HiddenSlides>0</HiddenSlides>
  <MMClips>1</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37</vt:i4>
      </vt:variant>
    </vt:vector>
  </HeadingPairs>
  <TitlesOfParts>
    <vt:vector size="51" baseType="lpstr">
      <vt:lpstr>Wingdings</vt:lpstr>
      <vt:lpstr>Cambria Math</vt:lpstr>
      <vt:lpstr>Calibri</vt:lpstr>
      <vt:lpstr>Open Sans</vt:lpstr>
      <vt:lpstr>Montserrat ExtraBold</vt:lpstr>
      <vt:lpstr>Roboto</vt:lpstr>
      <vt:lpstr>Lexend Deca</vt:lpstr>
      <vt:lpstr>Montserrat SemiBold</vt:lpstr>
      <vt:lpstr>Arial</vt:lpstr>
      <vt:lpstr>Arimo</vt:lpstr>
      <vt:lpstr>Montserrat</vt:lpstr>
      <vt:lpstr>Open Sans ExtraBold</vt:lpstr>
      <vt:lpstr>Times New Roman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Nguyen</cp:lastModifiedBy>
  <cp:revision>15</cp:revision>
  <dcterms:created xsi:type="dcterms:W3CDTF">2006-08-16T00:00:00Z</dcterms:created>
  <dcterms:modified xsi:type="dcterms:W3CDTF">2022-08-01T05:59:25Z</dcterms:modified>
</cp:coreProperties>
</file>